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DM Sans Medium"/>
      <p:regular r:id="rId54"/>
      <p:bold r:id="rId55"/>
      <p:italic r:id="rId56"/>
      <p:boldItalic r:id="rId57"/>
    </p:embeddedFont>
    <p:embeddedFont>
      <p:font typeface="Didact Gothic"/>
      <p:regular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DM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7.xml"/><Relationship Id="rId66" Type="http://schemas.openxmlformats.org/officeDocument/2006/relationships/font" Target="fonts/HelveticaNeueLight-boldItalic.fntdata"/><Relationship Id="rId21" Type="http://schemas.openxmlformats.org/officeDocument/2006/relationships/slide" Target="slides/slide16.xml"/><Relationship Id="rId65" Type="http://schemas.openxmlformats.org/officeDocument/2006/relationships/font" Target="fonts/HelveticaNeueLight-italic.fntdata"/><Relationship Id="rId24" Type="http://schemas.openxmlformats.org/officeDocument/2006/relationships/slide" Target="slides/slide19.xml"/><Relationship Id="rId68" Type="http://schemas.openxmlformats.org/officeDocument/2006/relationships/font" Target="fonts/DMSans-bold.fntdata"/><Relationship Id="rId23" Type="http://schemas.openxmlformats.org/officeDocument/2006/relationships/slide" Target="slides/slide18.xml"/><Relationship Id="rId67" Type="http://schemas.openxmlformats.org/officeDocument/2006/relationships/font" Target="fonts/DMSans-regular.fntdata"/><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MSansMedium-bold.fntdata"/><Relationship Id="rId10" Type="http://schemas.openxmlformats.org/officeDocument/2006/relationships/slide" Target="slides/slide5.xml"/><Relationship Id="rId54" Type="http://schemas.openxmlformats.org/officeDocument/2006/relationships/font" Target="fonts/DMSansMedium-regular.fntdata"/><Relationship Id="rId13" Type="http://schemas.openxmlformats.org/officeDocument/2006/relationships/slide" Target="slides/slide8.xml"/><Relationship Id="rId57" Type="http://schemas.openxmlformats.org/officeDocument/2006/relationships/font" Target="fonts/DMSansMedium-boldItalic.fntdata"/><Relationship Id="rId12" Type="http://schemas.openxmlformats.org/officeDocument/2006/relationships/slide" Target="slides/slide7.xml"/><Relationship Id="rId56" Type="http://schemas.openxmlformats.org/officeDocument/2006/relationships/font" Target="fonts/DMSansMedium-italic.fntdata"/><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font" Target="fonts/Didact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dfa757490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dfa757490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dfa75749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dfa75749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dfa75749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dfa75749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dfa75749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dfa75749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dfa75749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dfa75749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dfa75749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dfa75749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dfa757490_0_2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dfa757490_0_2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dfa75749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dfa75749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dfa757490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dfa757490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dfa75749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dfa75749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dfa757490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dfa757490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dfa75749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dfa75749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dfa75749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dfa75749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dfa757490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dfa757490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dfa757490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dfa757490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dfa757490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dfa757490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dfa757490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dfa757490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dfa757490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dfa757490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dfa757490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dfa757490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dfa757490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dfa757490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dfa757490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dfa757490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dfa757490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dfa757490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dfa757490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dfa757490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dfa757490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dfa757490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dfa757490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dfa757490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82afc04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82afc04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e02b306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e02b306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82afc04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82afc04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82afc04d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82afc04d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dfa757490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dfa757490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83037f0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83037f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dfa757490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dfa757490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dfa757490_0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dfa757490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dfa757490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dfa757490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dfa757490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dfa757490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dfa757490_0_2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dfa757490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dfa757490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dfa757490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199badb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199badb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463f830d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463f830d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d8ab2ab7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d8ab2ab7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d8ab2ab7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d8ab2ab7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a:t>
            </a:r>
            <a:r>
              <a:rPr lang="es">
                <a:solidFill>
                  <a:schemeClr val="dk1"/>
                </a:solidFill>
                <a:latin typeface="DM Sans"/>
                <a:ea typeface="DM Sans"/>
                <a:cs typeface="DM Sans"/>
                <a:sym typeface="DM Sans"/>
              </a:rPr>
              <a:t>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463f830d0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463f830d0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8.gif"/><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hyperlink" Target="https://teloexplicocongatitos.com/_next/image?url=https%3A%2F%2Fdoomvault.nyc3.digitaloceanspaces.com%2Ftlecg%2Fbig%2Fprog09.jpg&amp;w=1200&amp;q=75" TargetMode="External"/><Relationship Id="rId5" Type="http://schemas.openxmlformats.org/officeDocument/2006/relationships/hyperlink" Target="https://developer.mozilla.org/es/docs/Web/JavaScript/Referencia/Sentencias/let" TargetMode="External"/><Relationship Id="rId6" Type="http://schemas.openxmlformats.org/officeDocument/2006/relationships/hyperlink" Target="https://developer.mozilla.org/es/docs/Web/JavaScript/Referencia/Sentencias/con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es.wikipedia.org/wiki/No_te_repitas" TargetMode="External"/><Relationship Id="rId4" Type="http://schemas.openxmlformats.org/officeDocument/2006/relationships/hyperlink" Target="https://es.wikipedia.org/wiki/Principio_KISS" TargetMode="External"/><Relationship Id="rId5" Type="http://schemas.openxmlformats.org/officeDocument/2006/relationships/hyperlink" Target="https://es.wikipedia.org/wiki/YAGN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475500" y="8486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Declaración</a:t>
            </a:r>
            <a:endParaRPr b="1" sz="4000">
              <a:solidFill>
                <a:schemeClr val="dk1"/>
              </a:solidFill>
              <a:latin typeface="DM Sans"/>
              <a:ea typeface="DM Sans"/>
              <a:cs typeface="DM Sans"/>
              <a:sym typeface="DM Sans"/>
            </a:endParaRPr>
          </a:p>
        </p:txBody>
      </p:sp>
      <p:sp>
        <p:nvSpPr>
          <p:cNvPr id="136" name="Google Shape;136;p24"/>
          <p:cNvSpPr txBox="1"/>
          <p:nvPr/>
        </p:nvSpPr>
        <p:spPr>
          <a:xfrm>
            <a:off x="475500" y="172910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Se declara a través de la palabra reservada </a:t>
            </a:r>
            <a:r>
              <a:rPr b="1" lang="es" sz="1350">
                <a:latin typeface="DM Sans"/>
                <a:ea typeface="DM Sans"/>
                <a:cs typeface="DM Sans"/>
                <a:sym typeface="DM Sans"/>
              </a:rPr>
              <a:t>function</a:t>
            </a:r>
            <a:r>
              <a:rPr lang="es" sz="1350">
                <a:latin typeface="DM Sans"/>
                <a:ea typeface="DM Sans"/>
                <a:cs typeface="DM Sans"/>
                <a:sym typeface="DM Sans"/>
              </a:rPr>
              <a:t>. Deben tener un nombre en minúscula y sin espacios seguidos de los característicos paréntesis (). </a:t>
            </a:r>
            <a:r>
              <a:rPr lang="es" sz="1350">
                <a:solidFill>
                  <a:schemeClr val="dk1"/>
                </a:solidFill>
                <a:highlight>
                  <a:schemeClr val="accent4"/>
                </a:highlight>
                <a:latin typeface="DM Sans"/>
                <a:ea typeface="DM Sans"/>
                <a:cs typeface="DM Sans"/>
                <a:sym typeface="DM Sans"/>
              </a:rPr>
              <a:t>El contenido de la función se escribe entre las llaves.</a:t>
            </a:r>
            <a:r>
              <a:rPr lang="es" sz="1350">
                <a:latin typeface="DM Sans"/>
                <a:ea typeface="DM Sans"/>
                <a:cs typeface="DM Sans"/>
                <a:sym typeface="DM Sans"/>
              </a:rPr>
              <a:t> El nombre de la función no se puede repetir en otra.</a:t>
            </a:r>
            <a:endParaRPr sz="1350">
              <a:latin typeface="DM Sans"/>
              <a:ea typeface="DM Sans"/>
              <a:cs typeface="DM Sans"/>
              <a:sym typeface="DM Sans"/>
            </a:endParaRPr>
          </a:p>
        </p:txBody>
      </p:sp>
      <p:sp>
        <p:nvSpPr>
          <p:cNvPr id="137" name="Google Shape;137;p24"/>
          <p:cNvSpPr txBox="1"/>
          <p:nvPr/>
        </p:nvSpPr>
        <p:spPr>
          <a:xfrm>
            <a:off x="475500" y="2974525"/>
            <a:ext cx="819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saludar</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¡Hola estudiantes!</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475500" y="7575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Llamado</a:t>
            </a:r>
            <a:endParaRPr b="1" sz="4000">
              <a:solidFill>
                <a:schemeClr val="dk1"/>
              </a:solidFill>
              <a:latin typeface="DM Sans"/>
              <a:ea typeface="DM Sans"/>
              <a:cs typeface="DM Sans"/>
              <a:sym typeface="DM Sans"/>
            </a:endParaRPr>
          </a:p>
        </p:txBody>
      </p:sp>
      <p:sp>
        <p:nvSpPr>
          <p:cNvPr id="143" name="Google Shape;143;p25"/>
          <p:cNvSpPr txBox="1"/>
          <p:nvPr/>
        </p:nvSpPr>
        <p:spPr>
          <a:xfrm>
            <a:off x="475500" y="1637925"/>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Una vez que declaramos la función, podemos usarla en cualquier otra parte del código todas las veces que queramos. </a:t>
            </a:r>
            <a:endParaRPr sz="1350">
              <a:latin typeface="DM Sans"/>
              <a:ea typeface="DM Sans"/>
              <a:cs typeface="DM Sans"/>
              <a:sym typeface="DM Sans"/>
            </a:endParaRPr>
          </a:p>
          <a:p>
            <a:pPr indent="0" lvl="0" marL="0" marR="2608605" rtl="0" algn="l">
              <a:spcBef>
                <a:spcPts val="0"/>
              </a:spcBef>
              <a:spcAft>
                <a:spcPts val="0"/>
              </a:spcAft>
              <a:buNone/>
            </a:pPr>
            <a:r>
              <a:rPr lang="es" sz="1350">
                <a:latin typeface="DM Sans"/>
                <a:ea typeface="DM Sans"/>
                <a:cs typeface="DM Sans"/>
                <a:sym typeface="DM Sans"/>
              </a:rPr>
              <a:t>Para ejecutar una función sólo hay que escribir su nombre y finalizar la sentencia con (). A esto se lo conoce como </a:t>
            </a:r>
            <a:r>
              <a:rPr lang="es" sz="1350">
                <a:highlight>
                  <a:schemeClr val="accent4"/>
                </a:highlight>
                <a:latin typeface="DM Sans"/>
                <a:ea typeface="DM Sans"/>
                <a:cs typeface="DM Sans"/>
                <a:sym typeface="DM Sans"/>
              </a:rPr>
              <a:t>llamado a la función.</a:t>
            </a:r>
            <a:endParaRPr sz="1350">
              <a:highlight>
                <a:schemeClr val="accent4"/>
              </a:highlight>
              <a:latin typeface="DM Sans"/>
              <a:ea typeface="DM Sans"/>
              <a:cs typeface="DM Sans"/>
              <a:sym typeface="DM Sans"/>
            </a:endParaRPr>
          </a:p>
        </p:txBody>
      </p:sp>
      <p:sp>
        <p:nvSpPr>
          <p:cNvPr id="144" name="Google Shape;144;p25"/>
          <p:cNvSpPr txBox="1"/>
          <p:nvPr/>
        </p:nvSpPr>
        <p:spPr>
          <a:xfrm>
            <a:off x="475500" y="2898950"/>
            <a:ext cx="8193000" cy="61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800">
                <a:solidFill>
                  <a:srgbClr val="50FA7B"/>
                </a:solidFill>
                <a:latin typeface="Courier New"/>
                <a:ea typeface="Courier New"/>
                <a:cs typeface="Courier New"/>
                <a:sym typeface="Courier New"/>
              </a:rPr>
              <a:t>saludar</a:t>
            </a:r>
            <a:r>
              <a:rPr lang="es" sz="1800">
                <a:solidFill>
                  <a:srgbClr val="F8F8F2"/>
                </a:solidFill>
                <a:latin typeface="Courier New"/>
                <a:ea typeface="Courier New"/>
                <a:cs typeface="Courier New"/>
                <a:sym typeface="Courier New"/>
              </a:rPr>
              <a:t>();</a:t>
            </a:r>
            <a:endParaRPr sz="18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E5C07B"/>
              </a:solidFill>
              <a:latin typeface="Courier New"/>
              <a:ea typeface="Courier New"/>
              <a:cs typeface="Courier New"/>
              <a:sym typeface="Courier New"/>
            </a:endParaRPr>
          </a:p>
        </p:txBody>
      </p:sp>
      <p:sp>
        <p:nvSpPr>
          <p:cNvPr id="145" name="Google Shape;145;p25"/>
          <p:cNvSpPr txBox="1"/>
          <p:nvPr/>
        </p:nvSpPr>
        <p:spPr>
          <a:xfrm>
            <a:off x="475500" y="3785700"/>
            <a:ext cx="8193000" cy="6003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Donde escribamos el llamado, se interpretarán las instrucciones definidas en esa función.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nvSpPr>
        <p:spPr>
          <a:xfrm>
            <a:off x="475500" y="5080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práctico</a:t>
            </a:r>
            <a:endParaRPr b="1" sz="4000">
              <a:solidFill>
                <a:schemeClr val="dk1"/>
              </a:solidFill>
              <a:latin typeface="DM Sans"/>
              <a:ea typeface="DM Sans"/>
              <a:cs typeface="DM Sans"/>
              <a:sym typeface="DM Sans"/>
            </a:endParaRPr>
          </a:p>
        </p:txBody>
      </p:sp>
      <p:sp>
        <p:nvSpPr>
          <p:cNvPr id="151" name="Google Shape;151;p26"/>
          <p:cNvSpPr txBox="1"/>
          <p:nvPr/>
        </p:nvSpPr>
        <p:spPr>
          <a:xfrm>
            <a:off x="475500" y="1246950"/>
            <a:ext cx="8193000" cy="600300"/>
          </a:xfrm>
          <a:prstGeom prst="rect">
            <a:avLst/>
          </a:prstGeom>
          <a:noFill/>
          <a:ln>
            <a:noFill/>
          </a:ln>
        </p:spPr>
        <p:txBody>
          <a:bodyPr anchorCtr="0" anchor="t" bIns="91425" lIns="91425" spcFirstLastPara="1" rIns="1621350" wrap="square" tIns="91425">
            <a:spAutoFit/>
          </a:bodyPr>
          <a:lstStyle/>
          <a:p>
            <a:pPr indent="0" lvl="0" marL="0" rtl="0" algn="l">
              <a:spcBef>
                <a:spcPts val="0"/>
              </a:spcBef>
              <a:spcAft>
                <a:spcPts val="0"/>
              </a:spcAft>
              <a:buNone/>
            </a:pPr>
            <a:r>
              <a:rPr lang="es" sz="1350">
                <a:latin typeface="DM Sans"/>
                <a:ea typeface="DM Sans"/>
                <a:cs typeface="DM Sans"/>
                <a:sym typeface="DM Sans"/>
              </a:rPr>
              <a:t>Si debemos solicitar un nombre al usuario para mostrarlo en un alert, normalmente podríamos hacer esto:</a:t>
            </a:r>
            <a:endParaRPr sz="1350">
              <a:latin typeface="DM Sans"/>
              <a:ea typeface="DM Sans"/>
              <a:cs typeface="DM Sans"/>
              <a:sym typeface="DM Sans"/>
            </a:endParaRPr>
          </a:p>
        </p:txBody>
      </p:sp>
      <p:sp>
        <p:nvSpPr>
          <p:cNvPr id="152" name="Google Shape;152;p26"/>
          <p:cNvSpPr txBox="1"/>
          <p:nvPr/>
        </p:nvSpPr>
        <p:spPr>
          <a:xfrm>
            <a:off x="475500" y="1901600"/>
            <a:ext cx="8193000" cy="803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 </a:t>
            </a: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153" name="Google Shape;153;p26"/>
          <p:cNvSpPr txBox="1"/>
          <p:nvPr/>
        </p:nvSpPr>
        <p:spPr>
          <a:xfrm>
            <a:off x="475500" y="2771250"/>
            <a:ext cx="8193000" cy="351300"/>
          </a:xfrm>
          <a:prstGeom prst="rect">
            <a:avLst/>
          </a:prstGeom>
          <a:noFill/>
          <a:ln>
            <a:noFill/>
          </a:ln>
        </p:spPr>
        <p:txBody>
          <a:bodyPr anchorCtr="0" anchor="t" bIns="91425" lIns="91425" spcFirstLastPara="1" rIns="91425" wrap="square" tIns="91425">
            <a:noAutofit/>
          </a:bodyPr>
          <a:lstStyle/>
          <a:p>
            <a:pPr indent="0" lvl="0" marL="0" marR="1528605" rtl="0" algn="l">
              <a:lnSpc>
                <a:spcPct val="115000"/>
              </a:lnSpc>
              <a:spcBef>
                <a:spcPts val="0"/>
              </a:spcBef>
              <a:spcAft>
                <a:spcPts val="0"/>
              </a:spcAft>
              <a:buNone/>
            </a:pPr>
            <a:r>
              <a:rPr lang="es" sz="1350">
                <a:latin typeface="DM Sans"/>
                <a:ea typeface="DM Sans"/>
                <a:cs typeface="DM Sans"/>
                <a:sym typeface="DM Sans"/>
              </a:rPr>
              <a:t>Si queremos repetir esto 2 veces más , podemos copiar y pegar el código.</a:t>
            </a:r>
            <a:endParaRPr i="1" sz="1700">
              <a:solidFill>
                <a:schemeClr val="dk1"/>
              </a:solidFill>
              <a:latin typeface="Helvetica Neue Light"/>
              <a:ea typeface="Helvetica Neue Light"/>
              <a:cs typeface="Helvetica Neue Light"/>
              <a:sym typeface="Helvetica Neue Light"/>
            </a:endParaRPr>
          </a:p>
        </p:txBody>
      </p:sp>
      <p:sp>
        <p:nvSpPr>
          <p:cNvPr id="154" name="Google Shape;154;p26"/>
          <p:cNvSpPr txBox="1"/>
          <p:nvPr/>
        </p:nvSpPr>
        <p:spPr>
          <a:xfrm>
            <a:off x="475500" y="3188800"/>
            <a:ext cx="8193000" cy="14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475400" y="508050"/>
            <a:ext cx="8102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Usando una función</a:t>
            </a:r>
            <a:endParaRPr b="1" sz="4000">
              <a:solidFill>
                <a:schemeClr val="dk1"/>
              </a:solidFill>
              <a:latin typeface="DM Sans"/>
              <a:ea typeface="DM Sans"/>
              <a:cs typeface="DM Sans"/>
              <a:sym typeface="DM Sans"/>
            </a:endParaRPr>
          </a:p>
        </p:txBody>
      </p:sp>
      <p:sp>
        <p:nvSpPr>
          <p:cNvPr id="160" name="Google Shape;160;p27"/>
          <p:cNvSpPr txBox="1"/>
          <p:nvPr/>
        </p:nvSpPr>
        <p:spPr>
          <a:xfrm>
            <a:off x="475400" y="1109975"/>
            <a:ext cx="8147700" cy="808200"/>
          </a:xfrm>
          <a:prstGeom prst="rect">
            <a:avLst/>
          </a:prstGeom>
          <a:noFill/>
          <a:ln>
            <a:noFill/>
          </a:ln>
        </p:spPr>
        <p:txBody>
          <a:bodyPr anchorCtr="0" anchor="t" bIns="91425" lIns="91425" spcFirstLastPara="1" rIns="1530450" wrap="square" tIns="91425">
            <a:spAutoFit/>
          </a:bodyPr>
          <a:lstStyle/>
          <a:p>
            <a:pPr indent="0" lvl="0" marL="0" marR="1122271" rtl="0" algn="l">
              <a:spcBef>
                <a:spcPts val="0"/>
              </a:spcBef>
              <a:spcAft>
                <a:spcPts val="0"/>
              </a:spcAft>
              <a:buNone/>
            </a:pPr>
            <a:r>
              <a:rPr lang="es" sz="1350">
                <a:latin typeface="DM Sans"/>
                <a:ea typeface="DM Sans"/>
                <a:cs typeface="DM Sans"/>
                <a:sym typeface="DM Sans"/>
              </a:rPr>
              <a:t>Podríamos entonces crear una función que se llame </a:t>
            </a:r>
            <a:r>
              <a:rPr b="1" lang="es" sz="1350">
                <a:latin typeface="DM Sans"/>
                <a:ea typeface="DM Sans"/>
                <a:cs typeface="DM Sans"/>
                <a:sym typeface="DM Sans"/>
              </a:rPr>
              <a:t>solicitarNombre()</a:t>
            </a:r>
            <a:r>
              <a:rPr lang="es" sz="1350">
                <a:latin typeface="DM Sans"/>
                <a:ea typeface="DM Sans"/>
                <a:cs typeface="DM Sans"/>
                <a:sym typeface="DM Sans"/>
              </a:rPr>
              <a:t> para que se le solicite al usuario la cantidad de veces que necesitemos</a:t>
            </a:r>
            <a:endParaRPr sz="1350">
              <a:latin typeface="DM Sans"/>
              <a:ea typeface="DM Sans"/>
              <a:cs typeface="DM Sans"/>
              <a:sym typeface="DM Sans"/>
            </a:endParaRPr>
          </a:p>
        </p:txBody>
      </p:sp>
      <p:sp>
        <p:nvSpPr>
          <p:cNvPr id="161" name="Google Shape;161;p27"/>
          <p:cNvSpPr txBox="1"/>
          <p:nvPr/>
        </p:nvSpPr>
        <p:spPr>
          <a:xfrm>
            <a:off x="475400" y="1843050"/>
            <a:ext cx="8147700" cy="132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function</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162" name="Google Shape;162;p27"/>
          <p:cNvSpPr txBox="1"/>
          <p:nvPr/>
        </p:nvSpPr>
        <p:spPr>
          <a:xfrm>
            <a:off x="475400" y="3168150"/>
            <a:ext cx="8147700" cy="5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Para llamar a la función, la invocamos en otra parte del código:</a:t>
            </a:r>
            <a:endParaRPr i="1" sz="1800">
              <a:solidFill>
                <a:schemeClr val="dk1"/>
              </a:solidFill>
              <a:latin typeface="Helvetica Neue Light"/>
              <a:ea typeface="Helvetica Neue Light"/>
              <a:cs typeface="Helvetica Neue Light"/>
              <a:sym typeface="Helvetica Neue Light"/>
            </a:endParaRPr>
          </a:p>
        </p:txBody>
      </p:sp>
      <p:sp>
        <p:nvSpPr>
          <p:cNvPr id="163" name="Google Shape;163;p27"/>
          <p:cNvSpPr txBox="1"/>
          <p:nvPr/>
        </p:nvSpPr>
        <p:spPr>
          <a:xfrm>
            <a:off x="475400" y="3545500"/>
            <a:ext cx="8147700" cy="1046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F8F8F2"/>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61AFE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nvSpPr>
        <p:spPr>
          <a:xfrm>
            <a:off x="136963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Funciones</a:t>
            </a:r>
            <a:endParaRPr b="1" sz="4000">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79" name="Google Shape;179;p30"/>
          <p:cNvSpPr txBox="1"/>
          <p:nvPr/>
        </p:nvSpPr>
        <p:spPr>
          <a:xfrm>
            <a:off x="473350" y="1908175"/>
            <a:ext cx="38346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Una función simple, puede no necesitar ningún dato para funcionar.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Pero cuando empezamos a codificar </a:t>
            </a:r>
            <a:r>
              <a:rPr b="1" lang="es" sz="1550">
                <a:solidFill>
                  <a:schemeClr val="dk1"/>
                </a:solidFill>
                <a:latin typeface="DM Sans"/>
                <a:ea typeface="DM Sans"/>
                <a:cs typeface="DM Sans"/>
                <a:sym typeface="DM Sans"/>
              </a:rPr>
              <a:t>funciones más complejas</a:t>
            </a:r>
            <a:r>
              <a:rPr lang="es" sz="1550">
                <a:solidFill>
                  <a:schemeClr val="dk1"/>
                </a:solidFill>
                <a:latin typeface="DM Sans"/>
                <a:ea typeface="DM Sans"/>
                <a:cs typeface="DM Sans"/>
                <a:sym typeface="DM Sans"/>
              </a:rPr>
              <a:t>, nos encontramos con la necesidad de recibir cierta información. </a:t>
            </a:r>
            <a:endParaRPr sz="1350">
              <a:latin typeface="DM Sans"/>
              <a:ea typeface="DM Sans"/>
              <a:cs typeface="DM Sans"/>
              <a:sym typeface="DM Sans"/>
            </a:endParaRPr>
          </a:p>
        </p:txBody>
      </p:sp>
      <p:sp>
        <p:nvSpPr>
          <p:cNvPr id="180" name="Google Shape;180;p30"/>
          <p:cNvSpPr txBox="1"/>
          <p:nvPr/>
        </p:nvSpPr>
        <p:spPr>
          <a:xfrm>
            <a:off x="4527575" y="1908175"/>
            <a:ext cx="38346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550">
                <a:solidFill>
                  <a:schemeClr val="dk1"/>
                </a:solidFill>
                <a:highlight>
                  <a:schemeClr val="accent6"/>
                </a:highlight>
                <a:latin typeface="DM Sans"/>
                <a:ea typeface="DM Sans"/>
                <a:cs typeface="DM Sans"/>
                <a:sym typeface="DM Sans"/>
              </a:rPr>
              <a:t>Cuando enviamos a la función uno o más valores para ser empleados en sus operaciones, estamos hablando de los </a:t>
            </a:r>
            <a:r>
              <a:rPr b="1" lang="es" sz="1550">
                <a:solidFill>
                  <a:schemeClr val="dk1"/>
                </a:solidFill>
                <a:highlight>
                  <a:schemeClr val="accent6"/>
                </a:highlight>
                <a:latin typeface="DM Sans"/>
                <a:ea typeface="DM Sans"/>
                <a:cs typeface="DM Sans"/>
                <a:sym typeface="DM Sans"/>
              </a:rPr>
              <a:t>parámetros de la función</a:t>
            </a:r>
            <a:r>
              <a:rPr lang="es" sz="1550">
                <a:solidFill>
                  <a:schemeClr val="dk1"/>
                </a:solidFill>
                <a:highlight>
                  <a:schemeClr val="accent6"/>
                </a:highlight>
                <a:latin typeface="DM Sans"/>
                <a:ea typeface="DM Sans"/>
                <a:cs typeface="DM Sans"/>
                <a:sym typeface="DM Sans"/>
              </a:rPr>
              <a:t>.</a:t>
            </a:r>
            <a:endParaRPr sz="15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Los parámetros se envían a la función mediante variables y se colocan entre los paréntesis posteriores al nombre de la función.</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nvSpPr>
        <p:spPr>
          <a:xfrm>
            <a:off x="475500" y="919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86" name="Google Shape;186;p31"/>
          <p:cNvSpPr txBox="1"/>
          <p:nvPr/>
        </p:nvSpPr>
        <p:spPr>
          <a:xfrm>
            <a:off x="475500" y="1658200"/>
            <a:ext cx="8193000" cy="8082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Los parámetros son </a:t>
            </a:r>
            <a:r>
              <a:rPr lang="es" sz="1350">
                <a:highlight>
                  <a:schemeClr val="accent4"/>
                </a:highlight>
                <a:latin typeface="DM Sans"/>
                <a:ea typeface="DM Sans"/>
                <a:cs typeface="DM Sans"/>
                <a:sym typeface="DM Sans"/>
              </a:rPr>
              <a:t>variables</a:t>
            </a:r>
            <a:r>
              <a:rPr lang="es" sz="1350">
                <a:latin typeface="DM Sans"/>
                <a:ea typeface="DM Sans"/>
                <a:cs typeface="DM Sans"/>
                <a:sym typeface="DM Sans"/>
              </a:rPr>
              <a:t> que se declaran dentro de la función, entre sus paréntesis. Los valores de éstos se definen luego en el llamado.</a:t>
            </a:r>
            <a:endParaRPr sz="1350">
              <a:latin typeface="DM Sans"/>
              <a:ea typeface="DM Sans"/>
              <a:cs typeface="DM Sans"/>
              <a:sym typeface="DM Sans"/>
            </a:endParaRPr>
          </a:p>
        </p:txBody>
      </p:sp>
      <p:sp>
        <p:nvSpPr>
          <p:cNvPr id="187" name="Google Shape;187;p31"/>
          <p:cNvSpPr txBox="1"/>
          <p:nvPr/>
        </p:nvSpPr>
        <p:spPr>
          <a:xfrm>
            <a:off x="475500" y="2466388"/>
            <a:ext cx="819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parametro1</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parametro2</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parametro1</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parametro2</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
        <p:nvSpPr>
          <p:cNvPr id="188" name="Google Shape;188;p31"/>
          <p:cNvSpPr txBox="1"/>
          <p:nvPr/>
        </p:nvSpPr>
        <p:spPr>
          <a:xfrm>
            <a:off x="475500" y="3788775"/>
            <a:ext cx="8193000" cy="998700"/>
          </a:xfrm>
          <a:prstGeom prst="rect">
            <a:avLst/>
          </a:prstGeom>
          <a:noFill/>
          <a:ln>
            <a:noFill/>
          </a:ln>
        </p:spPr>
        <p:txBody>
          <a:bodyPr anchorCtr="0" anchor="t" bIns="91425" lIns="91425" spcFirstLastPara="1" rIns="91425" wrap="square" tIns="91425">
            <a:noAutofit/>
          </a:bodyPr>
          <a:lstStyle/>
          <a:p>
            <a:pPr indent="0" lvl="0" marL="0" marR="2614700" rtl="0" algn="l">
              <a:lnSpc>
                <a:spcPct val="115000"/>
              </a:lnSpc>
              <a:spcBef>
                <a:spcPts val="0"/>
              </a:spcBef>
              <a:spcAft>
                <a:spcPts val="0"/>
              </a:spcAft>
              <a:buNone/>
            </a:pPr>
            <a:r>
              <a:rPr lang="es" sz="1350">
                <a:latin typeface="DM Sans"/>
                <a:ea typeface="DM Sans"/>
                <a:cs typeface="DM Sans"/>
                <a:sym typeface="DM Sans"/>
              </a:rPr>
              <a:t>Así, podemos armar funciones dinámicas que, siguiendo la lógica que queramos, pueden generar distintos resultados al recibir diferentes valores.</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nvSpPr>
        <p:spPr>
          <a:xfrm>
            <a:off x="475500" y="919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94" name="Google Shape;194;p32"/>
          <p:cNvSpPr txBox="1"/>
          <p:nvPr/>
        </p:nvSpPr>
        <p:spPr>
          <a:xfrm>
            <a:off x="475500" y="1658200"/>
            <a:ext cx="8193000" cy="1431600"/>
          </a:xfrm>
          <a:prstGeom prst="rect">
            <a:avLst/>
          </a:prstGeom>
          <a:noFill/>
          <a:ln>
            <a:noFill/>
          </a:ln>
        </p:spPr>
        <p:txBody>
          <a:bodyPr anchorCtr="0" anchor="t" bIns="91425" lIns="91425" spcFirstLastPara="1" rIns="1621350" wrap="square" tIns="91425">
            <a:spAutoFit/>
          </a:bodyPr>
          <a:lstStyle/>
          <a:p>
            <a:pPr indent="0" lvl="0" marL="0" marR="1083156" rtl="0" algn="l">
              <a:spcBef>
                <a:spcPts val="0"/>
              </a:spcBef>
              <a:spcAft>
                <a:spcPts val="0"/>
              </a:spcAft>
              <a:buNone/>
            </a:pPr>
            <a:r>
              <a:rPr b="1" lang="es" sz="1350">
                <a:highlight>
                  <a:schemeClr val="accent6"/>
                </a:highlight>
                <a:latin typeface="DM Sans"/>
                <a:ea typeface="DM Sans"/>
                <a:cs typeface="DM Sans"/>
                <a:sym typeface="DM Sans"/>
              </a:rPr>
              <a:t>El valor que toman estos parámetros se definen en el </a:t>
            </a:r>
            <a:r>
              <a:rPr b="1" i="1" lang="es" sz="1350">
                <a:highlight>
                  <a:schemeClr val="accent6"/>
                </a:highlight>
                <a:latin typeface="DM Sans"/>
                <a:ea typeface="DM Sans"/>
                <a:cs typeface="DM Sans"/>
                <a:sym typeface="DM Sans"/>
              </a:rPr>
              <a:t>llamado</a:t>
            </a:r>
            <a:r>
              <a:rPr b="1" lang="es" sz="1350">
                <a:highlight>
                  <a:schemeClr val="accent6"/>
                </a:highlight>
                <a:latin typeface="DM Sans"/>
                <a:ea typeface="DM Sans"/>
                <a:cs typeface="DM Sans"/>
                <a:sym typeface="DM Sans"/>
              </a:rPr>
              <a:t>.</a:t>
            </a:r>
            <a:r>
              <a:rPr lang="es" sz="1350">
                <a:latin typeface="DM Sans"/>
                <a:ea typeface="DM Sans"/>
                <a:cs typeface="DM Sans"/>
                <a:sym typeface="DM Sans"/>
              </a:rPr>
              <a:t> Cuando llamamos a la función, los valores que pasamos a la función entre paréntesis se asignan </a:t>
            </a:r>
            <a:r>
              <a:rPr b="1" lang="es" sz="1350">
                <a:latin typeface="DM Sans"/>
                <a:ea typeface="DM Sans"/>
                <a:cs typeface="DM Sans"/>
                <a:sym typeface="DM Sans"/>
              </a:rPr>
              <a:t>posicionalmente </a:t>
            </a:r>
            <a:r>
              <a:rPr lang="es" sz="1350">
                <a:latin typeface="DM Sans"/>
                <a:ea typeface="DM Sans"/>
                <a:cs typeface="DM Sans"/>
                <a:sym typeface="DM Sans"/>
              </a:rPr>
              <a:t>a los parámetros correspondientes, generando posibles resultados diferentes: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95" name="Google Shape;195;p32"/>
          <p:cNvSpPr txBox="1"/>
          <p:nvPr/>
        </p:nvSpPr>
        <p:spPr>
          <a:xfrm>
            <a:off x="475500" y="3720325"/>
            <a:ext cx="8193000" cy="998700"/>
          </a:xfrm>
          <a:prstGeom prst="rect">
            <a:avLst/>
          </a:prstGeom>
          <a:noFill/>
          <a:ln>
            <a:noFill/>
          </a:ln>
        </p:spPr>
        <p:txBody>
          <a:bodyPr anchorCtr="0" anchor="t" bIns="91425" lIns="91425" spcFirstLastPara="1" rIns="91425" wrap="square" tIns="91425">
            <a:noAutofit/>
          </a:bodyPr>
          <a:lstStyle/>
          <a:p>
            <a:pPr indent="0" lvl="0" marL="0" marR="2608605" rtl="0" algn="l">
              <a:lnSpc>
                <a:spcPct val="115000"/>
              </a:lnSpc>
              <a:spcBef>
                <a:spcPts val="0"/>
              </a:spcBef>
              <a:spcAft>
                <a:spcPts val="0"/>
              </a:spcAft>
              <a:buNone/>
            </a:pPr>
            <a:r>
              <a:rPr lang="es" sz="1350">
                <a:latin typeface="DM Sans"/>
                <a:ea typeface="DM Sans"/>
                <a:cs typeface="DM Sans"/>
                <a:sym typeface="DM Sans"/>
              </a:rPr>
              <a:t>En este caso, el primer string que pasamos se asigna en parametro1, y el segundo string en parametro2; armando las salidas según la lógica definida.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196" name="Google Shape;196;p32"/>
          <p:cNvSpPr txBox="1"/>
          <p:nvPr/>
        </p:nvSpPr>
        <p:spPr>
          <a:xfrm>
            <a:off x="475500" y="2764475"/>
            <a:ext cx="8193000" cy="88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"Hola"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"Coder"</a:t>
            </a:r>
            <a:r>
              <a:rPr lang="es" sz="1600">
                <a:solidFill>
                  <a:srgbClr val="F8F8F2"/>
                </a:solidFill>
                <a:latin typeface="Courier New"/>
                <a:ea typeface="Courier New"/>
                <a:cs typeface="Courier New"/>
                <a:sym typeface="Courier New"/>
              </a:rPr>
              <a:t>); </a:t>
            </a:r>
            <a:r>
              <a:rPr i="1" lang="es" sz="1600">
                <a:solidFill>
                  <a:srgbClr val="0097A7"/>
                </a:solidFill>
                <a:latin typeface="Courier New"/>
                <a:ea typeface="Courier New"/>
                <a:cs typeface="Courier New"/>
                <a:sym typeface="Courier New"/>
              </a:rPr>
              <a:t>// -&gt; “Hola Coder”</a:t>
            </a:r>
            <a:endParaRPr i="1" sz="1600">
              <a:solidFill>
                <a:srgbClr val="0097A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"Cursando"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"JS"</a:t>
            </a:r>
            <a:r>
              <a:rPr lang="es" sz="1600">
                <a:solidFill>
                  <a:srgbClr val="F8F8F2"/>
                </a:solidFill>
                <a:latin typeface="Courier New"/>
                <a:ea typeface="Courier New"/>
                <a:cs typeface="Courier New"/>
                <a:sym typeface="Courier New"/>
              </a:rPr>
              <a:t>); </a:t>
            </a:r>
            <a:r>
              <a:rPr i="1" lang="es" sz="1600">
                <a:solidFill>
                  <a:srgbClr val="0097A7"/>
                </a:solidFill>
                <a:latin typeface="Courier New"/>
                <a:ea typeface="Courier New"/>
                <a:cs typeface="Courier New"/>
                <a:sym typeface="Courier New"/>
              </a:rPr>
              <a:t>// -&gt; “Cursando JS”</a:t>
            </a:r>
            <a:endParaRPr i="1" sz="1600">
              <a:solidFill>
                <a:srgbClr val="0097A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p:nvPr/>
        </p:nvSpPr>
        <p:spPr>
          <a:xfrm>
            <a:off x="3889800" y="650350"/>
            <a:ext cx="31560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nvSpPr>
        <p:spPr>
          <a:xfrm>
            <a:off x="475500" y="930900"/>
            <a:ext cx="8193000" cy="3660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//Declaración de variable para guardar el resultado de la suma</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resultado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//Función que suma dos números y asigna a resultado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sumar</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resultado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//Función que muestra resultado por consola</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mostrar</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mensaje</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mensaje</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//Llamamos primero a sumar y luego a mostrar</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50FA7B"/>
                </a:solidFill>
                <a:latin typeface="Courier New"/>
                <a:ea typeface="Courier New"/>
                <a:cs typeface="Courier New"/>
                <a:sym typeface="Courier New"/>
              </a:rPr>
              <a:t>sumar</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6</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3</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50FA7B"/>
                </a:solidFill>
                <a:latin typeface="Courier New"/>
                <a:ea typeface="Courier New"/>
                <a:cs typeface="Courier New"/>
                <a:sym typeface="Courier New"/>
              </a:rPr>
              <a:t>mostrar</a:t>
            </a:r>
            <a:r>
              <a:rPr lang="es" sz="1200">
                <a:solidFill>
                  <a:srgbClr val="F8F8F2"/>
                </a:solidFill>
                <a:latin typeface="Courier New"/>
                <a:ea typeface="Courier New"/>
                <a:cs typeface="Courier New"/>
                <a:sym typeface="Courier New"/>
              </a:rPr>
              <a:t>(resultado); </a:t>
            </a:r>
            <a:endParaRPr sz="12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sp>
        <p:nvSpPr>
          <p:cNvPr id="203" name="Google Shape;203;p33"/>
          <p:cNvSpPr txBox="1"/>
          <p:nvPr/>
        </p:nvSpPr>
        <p:spPr>
          <a:xfrm>
            <a:off x="475500" y="330600"/>
            <a:ext cx="8193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Ejemplo aplicado: Sumar y mostrar</a:t>
            </a:r>
            <a:endParaRPr b="1" sz="3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Programación con funciones</a:t>
            </a:r>
            <a:endParaRPr b="1" sz="4000">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04.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nvSpPr>
        <p:spPr>
          <a:xfrm>
            <a:off x="475500" y="803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 de una función</a:t>
            </a:r>
            <a:endParaRPr b="1" sz="4000">
              <a:solidFill>
                <a:schemeClr val="dk1"/>
              </a:solidFill>
              <a:latin typeface="DM Sans"/>
              <a:ea typeface="DM Sans"/>
              <a:cs typeface="DM Sans"/>
              <a:sym typeface="DM Sans"/>
            </a:endParaRPr>
          </a:p>
        </p:txBody>
      </p:sp>
      <p:sp>
        <p:nvSpPr>
          <p:cNvPr id="209" name="Google Shape;209;p34"/>
          <p:cNvSpPr txBox="1"/>
          <p:nvPr/>
        </p:nvSpPr>
        <p:spPr>
          <a:xfrm>
            <a:off x="475500" y="164110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En el ejemplo anterior sumamos dos números a una variable declarada anteriormente. Pero </a:t>
            </a:r>
            <a:r>
              <a:rPr lang="es" sz="1350">
                <a:highlight>
                  <a:schemeClr val="accent6"/>
                </a:highlight>
                <a:latin typeface="DM Sans"/>
                <a:ea typeface="DM Sans"/>
                <a:cs typeface="DM Sans"/>
                <a:sym typeface="DM Sans"/>
              </a:rPr>
              <a:t>las funciones pueden generar un valor de retorno usando la palabra </a:t>
            </a:r>
            <a:r>
              <a:rPr b="1" lang="es" sz="1350">
                <a:highlight>
                  <a:schemeClr val="accent6"/>
                </a:highlight>
                <a:latin typeface="DM Sans"/>
                <a:ea typeface="DM Sans"/>
                <a:cs typeface="DM Sans"/>
                <a:sym typeface="DM Sans"/>
              </a:rPr>
              <a:t>return</a:t>
            </a:r>
            <a:r>
              <a:rPr lang="es" sz="1350">
                <a:highlight>
                  <a:schemeClr val="accent6"/>
                </a:highlight>
                <a:latin typeface="DM Sans"/>
                <a:ea typeface="DM Sans"/>
                <a:cs typeface="DM Sans"/>
                <a:sym typeface="DM Sans"/>
              </a:rPr>
              <a:t>, obteniendo el valor cuando la función es llamada.</a:t>
            </a:r>
            <a:endParaRPr sz="1350">
              <a:highlight>
                <a:schemeClr val="accent6"/>
              </a:highlight>
              <a:latin typeface="DM Sans"/>
              <a:ea typeface="DM Sans"/>
              <a:cs typeface="DM Sans"/>
              <a:sym typeface="DM Sans"/>
            </a:endParaRPr>
          </a:p>
        </p:txBody>
      </p:sp>
      <p:sp>
        <p:nvSpPr>
          <p:cNvPr id="210" name="Google Shape;210;p34"/>
          <p:cNvSpPr txBox="1"/>
          <p:nvPr/>
        </p:nvSpPr>
        <p:spPr>
          <a:xfrm>
            <a:off x="475500" y="2685100"/>
            <a:ext cx="8193000" cy="165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8</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nvSpPr>
        <p:spPr>
          <a:xfrm>
            <a:off x="475500" y="166405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La función puede comportarse como una operación que genera valores (como en las operaciones matemáticas y lógicas previas). </a:t>
            </a:r>
            <a:endParaRPr sz="1350">
              <a:latin typeface="DM Sans"/>
              <a:ea typeface="DM Sans"/>
              <a:cs typeface="DM Sans"/>
              <a:sym typeface="DM Sans"/>
            </a:endParaRPr>
          </a:p>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En el espacio donde se llama a la función se genera un nuevo valor: </a:t>
            </a:r>
            <a:r>
              <a:rPr lang="es" sz="1350">
                <a:highlight>
                  <a:schemeClr val="accent6"/>
                </a:highlight>
                <a:latin typeface="DM Sans"/>
                <a:ea typeface="DM Sans"/>
                <a:cs typeface="DM Sans"/>
                <a:sym typeface="DM Sans"/>
              </a:rPr>
              <a:t>este valor es el definido por el </a:t>
            </a:r>
            <a:r>
              <a:rPr b="1" lang="es" sz="1350">
                <a:highlight>
                  <a:schemeClr val="accent6"/>
                </a:highlight>
                <a:latin typeface="DM Sans"/>
                <a:ea typeface="DM Sans"/>
                <a:cs typeface="DM Sans"/>
                <a:sym typeface="DM Sans"/>
              </a:rPr>
              <a:t>return</a:t>
            </a:r>
            <a:r>
              <a:rPr lang="es" sz="1350">
                <a:highlight>
                  <a:schemeClr val="accent6"/>
                </a:highlight>
                <a:latin typeface="DM Sans"/>
                <a:ea typeface="DM Sans"/>
                <a:cs typeface="DM Sans"/>
                <a:sym typeface="DM Sans"/>
              </a:rPr>
              <a:t> de la misma.</a:t>
            </a:r>
            <a:endParaRPr sz="1350">
              <a:latin typeface="DM Sans"/>
              <a:ea typeface="DM Sans"/>
              <a:cs typeface="DM Sans"/>
              <a:sym typeface="DM Sans"/>
            </a:endParaRPr>
          </a:p>
        </p:txBody>
      </p:sp>
      <p:sp>
        <p:nvSpPr>
          <p:cNvPr id="216" name="Google Shape;216;p35"/>
          <p:cNvSpPr txBox="1"/>
          <p:nvPr/>
        </p:nvSpPr>
        <p:spPr>
          <a:xfrm>
            <a:off x="475500" y="2988875"/>
            <a:ext cx="8193000" cy="1230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8</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console.</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(resultado)  </a:t>
            </a:r>
            <a:r>
              <a:rPr lang="es" sz="1600">
                <a:solidFill>
                  <a:schemeClr val="accent5"/>
                </a:solidFill>
                <a:latin typeface="Courier New"/>
                <a:ea typeface="Courier New"/>
                <a:cs typeface="Courier New"/>
                <a:sym typeface="Courier New"/>
              </a:rPr>
              <a:t>// ⇒ 13</a:t>
            </a:r>
            <a:endParaRPr sz="1600">
              <a:solidFill>
                <a:schemeClr val="accent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
        <p:nvSpPr>
          <p:cNvPr id="217" name="Google Shape;217;p35"/>
          <p:cNvSpPr txBox="1"/>
          <p:nvPr/>
        </p:nvSpPr>
        <p:spPr>
          <a:xfrm>
            <a:off x="475500" y="803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 de una función</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p:nvPr/>
        </p:nvSpPr>
        <p:spPr>
          <a:xfrm>
            <a:off x="6549625" y="1672013"/>
            <a:ext cx="15543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txBox="1"/>
          <p:nvPr/>
        </p:nvSpPr>
        <p:spPr>
          <a:xfrm>
            <a:off x="6484500" y="1151800"/>
            <a:ext cx="250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000">
                <a:solidFill>
                  <a:schemeClr val="dk1"/>
                </a:solidFill>
                <a:latin typeface="DM Sans"/>
                <a:ea typeface="DM Sans"/>
                <a:cs typeface="DM Sans"/>
                <a:sym typeface="DM Sans"/>
              </a:rPr>
              <a:t>Ejemplo aplicado:</a:t>
            </a:r>
            <a:endParaRPr b="1" sz="2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2000">
                <a:solidFill>
                  <a:schemeClr val="dk1"/>
                </a:solidFill>
                <a:latin typeface="DM Sans"/>
                <a:ea typeface="DM Sans"/>
                <a:cs typeface="DM Sans"/>
                <a:sym typeface="DM Sans"/>
              </a:rPr>
              <a:t>Calculadora</a:t>
            </a:r>
            <a:endParaRPr b="1" sz="2000">
              <a:solidFill>
                <a:schemeClr val="dk1"/>
              </a:solidFill>
              <a:latin typeface="DM Sans"/>
              <a:ea typeface="DM Sans"/>
              <a:cs typeface="DM Sans"/>
              <a:sym typeface="DM Sans"/>
            </a:endParaRPr>
          </a:p>
        </p:txBody>
      </p:sp>
      <p:sp>
        <p:nvSpPr>
          <p:cNvPr id="224" name="Google Shape;224;p36"/>
          <p:cNvSpPr txBox="1"/>
          <p:nvPr/>
        </p:nvSpPr>
        <p:spPr>
          <a:xfrm>
            <a:off x="0" y="0"/>
            <a:ext cx="6332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calculadora</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operacion</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switch</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operacion</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default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calculadora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10</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sz="1200">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C678DD"/>
              </a:solidFill>
              <a:latin typeface="Courier New"/>
              <a:ea typeface="Courier New"/>
              <a:cs typeface="Courier New"/>
              <a:sym typeface="Courier New"/>
            </a:endParaRPr>
          </a:p>
        </p:txBody>
      </p:sp>
      <p:pic>
        <p:nvPicPr>
          <p:cNvPr id="225" name="Google Shape;225;p36"/>
          <p:cNvPicPr preferRelativeResize="0"/>
          <p:nvPr/>
        </p:nvPicPr>
        <p:blipFill>
          <a:blip r:embed="rId3">
            <a:alphaModFix/>
          </a:blip>
          <a:stretch>
            <a:fillRect/>
          </a:stretch>
        </p:blipFill>
        <p:spPr>
          <a:xfrm>
            <a:off x="6484500" y="2089000"/>
            <a:ext cx="2507100" cy="19116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31" name="Google Shape;231;p37"/>
          <p:cNvSpPr txBox="1"/>
          <p:nvPr/>
        </p:nvSpPr>
        <p:spPr>
          <a:xfrm>
            <a:off x="475500" y="19021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32" name="Google Shape;232;p37"/>
          <p:cNvGrpSpPr/>
          <p:nvPr/>
        </p:nvGrpSpPr>
        <p:grpSpPr>
          <a:xfrm>
            <a:off x="473351" y="619523"/>
            <a:ext cx="738900" cy="738900"/>
            <a:chOff x="473351" y="619523"/>
            <a:chExt cx="738900" cy="738900"/>
          </a:xfrm>
        </p:grpSpPr>
        <p:sp>
          <p:nvSpPr>
            <p:cNvPr id="233" name="Google Shape;233;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40" name="Google Shape;240;p38"/>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¡5/10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nvSpPr>
        <p:spPr>
          <a:xfrm>
            <a:off x="136963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Scope</a:t>
            </a:r>
            <a:endParaRPr b="1" sz="4000">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Scope</a:t>
            </a:r>
            <a:endParaRPr b="1" sz="4000">
              <a:solidFill>
                <a:schemeClr val="dk1"/>
              </a:solidFill>
              <a:latin typeface="DM Sans"/>
              <a:ea typeface="DM Sans"/>
              <a:cs typeface="DM Sans"/>
              <a:sym typeface="DM Sans"/>
            </a:endParaRPr>
          </a:p>
        </p:txBody>
      </p:sp>
      <p:pic>
        <p:nvPicPr>
          <p:cNvPr id="251" name="Google Shape;251;p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2" name="Google Shape;252;p40"/>
          <p:cNvSpPr txBox="1"/>
          <p:nvPr/>
        </p:nvSpPr>
        <p:spPr>
          <a:xfrm>
            <a:off x="549525" y="2192900"/>
            <a:ext cx="471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scope o </a:t>
            </a:r>
            <a:r>
              <a:rPr b="1" lang="es" sz="1350">
                <a:latin typeface="DM Sans"/>
                <a:ea typeface="DM Sans"/>
                <a:cs typeface="DM Sans"/>
                <a:sym typeface="DM Sans"/>
              </a:rPr>
              <a:t>ámbito </a:t>
            </a:r>
            <a:r>
              <a:rPr lang="es" sz="1350">
                <a:latin typeface="DM Sans"/>
                <a:ea typeface="DM Sans"/>
                <a:cs typeface="DM Sans"/>
                <a:sym typeface="DM Sans"/>
              </a:rPr>
              <a:t>de una variable es la zona del programa en la cual se define, el contexto al que pertenece la misma dentro de un algoritmo, restringiendo su uso y alcance.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JavaScript define dos ámbitos para las variables: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rPr b="1" lang="es" sz="1350">
                <a:highlight>
                  <a:schemeClr val="accent6"/>
                </a:highlight>
                <a:latin typeface="DM Sans"/>
                <a:ea typeface="DM Sans"/>
                <a:cs typeface="DM Sans"/>
                <a:sym typeface="DM Sans"/>
              </a:rPr>
              <a:t>global y local</a:t>
            </a:r>
            <a:r>
              <a:rPr lang="es" sz="1350">
                <a:highlight>
                  <a:schemeClr val="accent6"/>
                </a:highlight>
                <a:latin typeface="DM Sans"/>
                <a:ea typeface="DM Sans"/>
                <a:cs typeface="DM Sans"/>
                <a:sym typeface="DM Sans"/>
              </a:rPr>
              <a:t>.</a:t>
            </a:r>
            <a:endParaRPr sz="1350">
              <a:highlight>
                <a:schemeClr val="accent6"/>
              </a:highlight>
              <a:latin typeface="DM Sans"/>
              <a:ea typeface="DM Sans"/>
              <a:cs typeface="DM Sans"/>
              <a:sym typeface="DM Sans"/>
            </a:endParaRPr>
          </a:p>
        </p:txBody>
      </p:sp>
      <p:pic>
        <p:nvPicPr>
          <p:cNvPr id="253" name="Google Shape;253;p40"/>
          <p:cNvPicPr preferRelativeResize="0"/>
          <p:nvPr/>
        </p:nvPicPr>
        <p:blipFill rotWithShape="1">
          <a:blip r:embed="rId4">
            <a:alphaModFix/>
          </a:blip>
          <a:srcRect b="-15820" l="-12880" r="12880" t="15820"/>
          <a:stretch/>
        </p:blipFill>
        <p:spPr>
          <a:xfrm>
            <a:off x="5342475" y="-12"/>
            <a:ext cx="3801525" cy="380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Variables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globales y locales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475500" y="468825"/>
            <a:ext cx="6590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globales</a:t>
            </a:r>
            <a:endParaRPr b="1" sz="4000">
              <a:solidFill>
                <a:schemeClr val="dk1"/>
              </a:solidFill>
              <a:latin typeface="DM Sans"/>
              <a:ea typeface="DM Sans"/>
              <a:cs typeface="DM Sans"/>
              <a:sym typeface="DM Sans"/>
            </a:endParaRPr>
          </a:p>
        </p:txBody>
      </p:sp>
      <p:sp>
        <p:nvSpPr>
          <p:cNvPr id="264" name="Google Shape;264;p42"/>
          <p:cNvSpPr txBox="1"/>
          <p:nvPr/>
        </p:nvSpPr>
        <p:spPr>
          <a:xfrm>
            <a:off x="475500" y="1154875"/>
            <a:ext cx="7549800" cy="1015800"/>
          </a:xfrm>
          <a:prstGeom prst="rect">
            <a:avLst/>
          </a:prstGeom>
          <a:noFill/>
          <a:ln>
            <a:noFill/>
          </a:ln>
        </p:spPr>
        <p:txBody>
          <a:bodyPr anchorCtr="0" anchor="t" bIns="91425" lIns="91425" spcFirstLastPara="1" rIns="91425" wrap="square" tIns="91425">
            <a:spAutoFit/>
          </a:bodyPr>
          <a:lstStyle/>
          <a:p>
            <a:pPr indent="0" lvl="0" marL="0" marR="1964895" rtl="0" algn="l">
              <a:spcBef>
                <a:spcPts val="0"/>
              </a:spcBef>
              <a:spcAft>
                <a:spcPts val="0"/>
              </a:spcAft>
              <a:buNone/>
            </a:pPr>
            <a:r>
              <a:rPr lang="es" sz="1350">
                <a:highlight>
                  <a:schemeClr val="accent6"/>
                </a:highlight>
                <a:latin typeface="DM Sans"/>
                <a:ea typeface="DM Sans"/>
                <a:cs typeface="DM Sans"/>
                <a:sym typeface="DM Sans"/>
              </a:rPr>
              <a:t>Si una variable se declara fuera de cualquier función o bloque, automáticamente se transforma en variable global.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65" name="Google Shape;265;p42"/>
          <p:cNvSpPr txBox="1"/>
          <p:nvPr/>
        </p:nvSpPr>
        <p:spPr>
          <a:xfrm>
            <a:off x="475200" y="4275075"/>
            <a:ext cx="75498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Puede ser referenciada desde cualquier punto del programa.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66" name="Google Shape;266;p42"/>
          <p:cNvSpPr txBox="1"/>
          <p:nvPr/>
        </p:nvSpPr>
        <p:spPr>
          <a:xfrm>
            <a:off x="475500" y="1738575"/>
            <a:ext cx="7925400" cy="253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0</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6</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6272A4"/>
                </a:solidFill>
                <a:latin typeface="Courier New"/>
                <a:ea typeface="Courier New"/>
                <a:cs typeface="Courier New"/>
                <a:sym typeface="Courier New"/>
              </a:rPr>
              <a:t>//Se puede acceder a la variable resultado porque es global</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(resultado);</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nvSpPr>
        <p:spPr>
          <a:xfrm>
            <a:off x="522300" y="468275"/>
            <a:ext cx="8146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locales</a:t>
            </a:r>
            <a:endParaRPr b="1" sz="4000">
              <a:solidFill>
                <a:schemeClr val="dk1"/>
              </a:solidFill>
              <a:latin typeface="DM Sans"/>
              <a:ea typeface="DM Sans"/>
              <a:cs typeface="DM Sans"/>
              <a:sym typeface="DM Sans"/>
            </a:endParaRPr>
          </a:p>
        </p:txBody>
      </p:sp>
      <p:sp>
        <p:nvSpPr>
          <p:cNvPr id="272" name="Google Shape;272;p43"/>
          <p:cNvSpPr txBox="1"/>
          <p:nvPr/>
        </p:nvSpPr>
        <p:spPr>
          <a:xfrm>
            <a:off x="522300" y="1207175"/>
            <a:ext cx="7503000" cy="808200"/>
          </a:xfrm>
          <a:prstGeom prst="rect">
            <a:avLst/>
          </a:prstGeom>
          <a:noFill/>
          <a:ln>
            <a:noFill/>
          </a:ln>
        </p:spPr>
        <p:txBody>
          <a:bodyPr anchorCtr="0" anchor="t" bIns="91425" lIns="91425" spcFirstLastPara="1" rIns="91425" wrap="square" tIns="91425">
            <a:spAutoFit/>
          </a:bodyPr>
          <a:lstStyle/>
          <a:p>
            <a:pPr indent="0" lvl="0" marL="0" marR="1918919" rtl="0" algn="l">
              <a:spcBef>
                <a:spcPts val="0"/>
              </a:spcBef>
              <a:spcAft>
                <a:spcPts val="0"/>
              </a:spcAft>
              <a:buNone/>
            </a:pPr>
            <a:r>
              <a:rPr lang="es" sz="1350">
                <a:highlight>
                  <a:schemeClr val="accent6"/>
                </a:highlight>
                <a:latin typeface="DM Sans"/>
                <a:ea typeface="DM Sans"/>
                <a:cs typeface="DM Sans"/>
                <a:sym typeface="DM Sans"/>
              </a:rPr>
              <a:t>Cuando definimos una variable dentro de una función o bloque es una variable local,  </a:t>
            </a:r>
            <a:r>
              <a:rPr lang="es" sz="1350">
                <a:latin typeface="DM Sans"/>
                <a:ea typeface="DM Sans"/>
                <a:cs typeface="DM Sans"/>
                <a:sym typeface="DM Sans"/>
              </a:rPr>
              <a:t>y será accesible sólo dentro de ese espacio. </a:t>
            </a:r>
            <a:r>
              <a:rPr b="1" lang="es" sz="1350">
                <a:latin typeface="DM Sans"/>
                <a:ea typeface="DM Sans"/>
                <a:cs typeface="DM Sans"/>
                <a:sym typeface="DM Sans"/>
              </a:rPr>
              <a:t>Si queremos utilizarla por fuera, la variable no existirá para JS.</a:t>
            </a:r>
            <a:endParaRPr b="1" sz="1350">
              <a:latin typeface="DM Sans"/>
              <a:ea typeface="DM Sans"/>
              <a:cs typeface="DM Sans"/>
              <a:sym typeface="DM Sans"/>
            </a:endParaRPr>
          </a:p>
        </p:txBody>
      </p:sp>
      <p:sp>
        <p:nvSpPr>
          <p:cNvPr id="273" name="Google Shape;273;p43"/>
          <p:cNvSpPr txBox="1"/>
          <p:nvPr/>
        </p:nvSpPr>
        <p:spPr>
          <a:xfrm>
            <a:off x="522300" y="2085850"/>
            <a:ext cx="8146200" cy="197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sumar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primerNumero</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segundoNumero</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primerNumero</a:t>
            </a: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segundoNumero</a:t>
            </a: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6272A4"/>
                </a:solidFill>
                <a:latin typeface="Courier New"/>
                <a:ea typeface="Courier New"/>
                <a:cs typeface="Courier New"/>
                <a:sym typeface="Courier New"/>
              </a:rPr>
              <a:t>//No se puede acceder a la variable resultado fuera del bloque</a:t>
            </a:r>
            <a:endParaRPr sz="15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BD93F9"/>
                </a:solidFill>
                <a:latin typeface="Courier New"/>
                <a:ea typeface="Courier New"/>
                <a:cs typeface="Courier New"/>
                <a:sym typeface="Courier New"/>
              </a:rPr>
              <a:t>console</a:t>
            </a:r>
            <a:r>
              <a:rPr lang="es" sz="1500">
                <a:solidFill>
                  <a:srgbClr val="F8F8F2"/>
                </a:solidFill>
                <a:latin typeface="Courier New"/>
                <a:ea typeface="Courier New"/>
                <a:cs typeface="Courier New"/>
                <a:sym typeface="Courier New"/>
              </a:rPr>
              <a:t>.</a:t>
            </a:r>
            <a:r>
              <a:rPr lang="es" sz="1500">
                <a:solidFill>
                  <a:srgbClr val="50FA7B"/>
                </a:solidFill>
                <a:latin typeface="Courier New"/>
                <a:ea typeface="Courier New"/>
                <a:cs typeface="Courier New"/>
                <a:sym typeface="Courier New"/>
              </a:rPr>
              <a:t>log</a:t>
            </a:r>
            <a:r>
              <a:rPr lang="es" sz="1500">
                <a:solidFill>
                  <a:srgbClr val="F8F8F2"/>
                </a:solidFill>
                <a:latin typeface="Courier New"/>
                <a:ea typeface="Courier New"/>
                <a:cs typeface="Courier New"/>
                <a:sym typeface="Courier New"/>
              </a:rPr>
              <a:t>(resultado);</a:t>
            </a:r>
            <a:endParaRPr sz="1300">
              <a:solidFill>
                <a:srgbClr val="99CF50"/>
              </a:solidFill>
              <a:highlight>
                <a:schemeClr val="dk1"/>
              </a:highlight>
              <a:latin typeface="Courier New"/>
              <a:ea typeface="Courier New"/>
              <a:cs typeface="Courier New"/>
              <a:sym typeface="Courier New"/>
            </a:endParaRPr>
          </a:p>
        </p:txBody>
      </p:sp>
      <p:pic>
        <p:nvPicPr>
          <p:cNvPr id="274" name="Google Shape;274;p43"/>
          <p:cNvPicPr preferRelativeResize="0"/>
          <p:nvPr/>
        </p:nvPicPr>
        <p:blipFill>
          <a:blip r:embed="rId3">
            <a:alphaModFix/>
          </a:blip>
          <a:stretch>
            <a:fillRect/>
          </a:stretch>
        </p:blipFill>
        <p:spPr>
          <a:xfrm>
            <a:off x="2049450" y="3953525"/>
            <a:ext cx="6572250" cy="31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Conceptualizar </a:t>
            </a:r>
            <a:r>
              <a:rPr b="1" lang="es" sz="1350">
                <a:solidFill>
                  <a:schemeClr val="lt1"/>
                </a:solidFill>
                <a:latin typeface="DM Sans"/>
                <a:ea typeface="DM Sans"/>
                <a:cs typeface="DM Sans"/>
                <a:sym typeface="DM Sans"/>
              </a:rPr>
              <a:t>función </a:t>
            </a:r>
            <a:r>
              <a:rPr lang="es" sz="1350">
                <a:solidFill>
                  <a:schemeClr val="lt1"/>
                </a:solidFill>
                <a:latin typeface="DM Sans"/>
                <a:ea typeface="DM Sans"/>
                <a:cs typeface="DM Sans"/>
                <a:sym typeface="DM Sans"/>
              </a:rPr>
              <a:t>en programación y comprender sus ventajas.</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Identificar </a:t>
            </a:r>
            <a:r>
              <a:rPr b="1" lang="es" sz="1350">
                <a:solidFill>
                  <a:schemeClr val="lt1"/>
                </a:solidFill>
                <a:latin typeface="DM Sans"/>
                <a:ea typeface="DM Sans"/>
                <a:cs typeface="DM Sans"/>
                <a:sym typeface="DM Sans"/>
              </a:rPr>
              <a:t>parámetros </a:t>
            </a:r>
            <a:r>
              <a:rPr lang="es" sz="1350">
                <a:solidFill>
                  <a:schemeClr val="lt1"/>
                </a:solidFill>
                <a:latin typeface="DM Sans"/>
                <a:ea typeface="DM Sans"/>
                <a:cs typeface="DM Sans"/>
                <a:sym typeface="DM Sans"/>
              </a:rPr>
              <a:t>de entrada y salida de una función.</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3038" y="2832688"/>
            <a:ext cx="196975" cy="196975"/>
          </a:xfrm>
          <a:prstGeom prst="rect">
            <a:avLst/>
          </a:prstGeom>
          <a:noFill/>
          <a:ln>
            <a:noFill/>
          </a:ln>
        </p:spPr>
      </p:pic>
      <p:sp>
        <p:nvSpPr>
          <p:cNvPr id="66" name="Google Shape;66;p17"/>
          <p:cNvSpPr txBox="1"/>
          <p:nvPr/>
        </p:nvSpPr>
        <p:spPr>
          <a:xfrm>
            <a:off x="2690561" y="2727263"/>
            <a:ext cx="428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Comprender qué es el </a:t>
            </a:r>
            <a:r>
              <a:rPr b="1" lang="es" sz="1350">
                <a:solidFill>
                  <a:schemeClr val="lt1"/>
                </a:solidFill>
                <a:latin typeface="DM Sans"/>
                <a:ea typeface="DM Sans"/>
                <a:cs typeface="DM Sans"/>
                <a:sym typeface="DM Sans"/>
              </a:rPr>
              <a:t>Scope </a:t>
            </a:r>
            <a:r>
              <a:rPr lang="es" sz="1350">
                <a:solidFill>
                  <a:schemeClr val="lt1"/>
                </a:solidFill>
                <a:latin typeface="DM Sans"/>
                <a:ea typeface="DM Sans"/>
                <a:cs typeface="DM Sans"/>
                <a:sym typeface="DM Sans"/>
              </a:rPr>
              <a:t>y conocer las </a:t>
            </a:r>
            <a:r>
              <a:rPr b="1" lang="es" sz="1350">
                <a:solidFill>
                  <a:schemeClr val="lt1"/>
                </a:solidFill>
                <a:latin typeface="DM Sans"/>
                <a:ea typeface="DM Sans"/>
                <a:cs typeface="DM Sans"/>
                <a:sym typeface="DM Sans"/>
              </a:rPr>
              <a:t>variables globales </a:t>
            </a:r>
            <a:r>
              <a:rPr lang="es" sz="1350">
                <a:solidFill>
                  <a:schemeClr val="lt1"/>
                </a:solidFill>
                <a:latin typeface="DM Sans"/>
                <a:ea typeface="DM Sans"/>
                <a:cs typeface="DM Sans"/>
                <a:sym typeface="DM Sans"/>
              </a:rPr>
              <a:t>y </a:t>
            </a:r>
            <a:r>
              <a:rPr b="1" lang="es" sz="1350">
                <a:solidFill>
                  <a:schemeClr val="lt1"/>
                </a:solidFill>
                <a:latin typeface="DM Sans"/>
                <a:ea typeface="DM Sans"/>
                <a:cs typeface="DM Sans"/>
                <a:sym typeface="DM Sans"/>
              </a:rPr>
              <a:t>variables locales</a:t>
            </a:r>
            <a:r>
              <a:rPr lang="es" sz="1350">
                <a:solidFill>
                  <a:schemeClr val="lt1"/>
                </a:solidFill>
                <a:latin typeface="DM Sans"/>
                <a:ea typeface="DM Sans"/>
                <a:cs typeface="DM Sans"/>
                <a:sym typeface="DM Sans"/>
              </a:rPr>
              <a:t> en JavaScript.</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8" name="Google Shape;68;p17"/>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Definir y diferenciar </a:t>
            </a:r>
            <a:r>
              <a:rPr b="1" lang="es" sz="1350">
                <a:solidFill>
                  <a:schemeClr val="lt1"/>
                </a:solidFill>
                <a:latin typeface="DM Sans"/>
                <a:ea typeface="DM Sans"/>
                <a:cs typeface="DM Sans"/>
                <a:sym typeface="DM Sans"/>
              </a:rPr>
              <a:t>función anónima </a:t>
            </a:r>
            <a:r>
              <a:rPr lang="es" sz="1350">
                <a:solidFill>
                  <a:schemeClr val="lt1"/>
                </a:solidFill>
                <a:latin typeface="DM Sans"/>
                <a:ea typeface="DM Sans"/>
                <a:cs typeface="DM Sans"/>
                <a:sym typeface="DM Sans"/>
              </a:rPr>
              <a:t>y </a:t>
            </a:r>
            <a:r>
              <a:rPr b="1" lang="es" sz="1350">
                <a:solidFill>
                  <a:schemeClr val="lt1"/>
                </a:solidFill>
                <a:latin typeface="DM Sans"/>
                <a:ea typeface="DM Sans"/>
                <a:cs typeface="DM Sans"/>
                <a:sym typeface="DM Sans"/>
              </a:rPr>
              <a:t>función flecha</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cxnSp>
        <p:nvCxnSpPr>
          <p:cNvPr id="69" name="Google Shape;69;p17"/>
          <p:cNvCxnSpPr>
            <a:stCxn id="61" idx="2"/>
            <a:endCxn id="6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70" name="Google Shape;70;p17"/>
          <p:cNvCxnSpPr>
            <a:stCxn id="63" idx="2"/>
          </p:cNvCxnSpPr>
          <p:nvPr/>
        </p:nvCxnSpPr>
        <p:spPr>
          <a:xfrm flipH="1" rot="-5400000">
            <a:off x="2028225" y="2618087"/>
            <a:ext cx="486600" cy="1800"/>
          </a:xfrm>
          <a:prstGeom prst="bentConnector3">
            <a:avLst>
              <a:gd fmla="val 50000" name="adj1"/>
            </a:avLst>
          </a:prstGeom>
          <a:noFill/>
          <a:ln cap="flat" cmpd="sng" w="9525">
            <a:solidFill>
              <a:srgbClr val="EAFF6A"/>
            </a:solidFill>
            <a:prstDash val="solid"/>
            <a:round/>
            <a:headEnd len="med" w="med" type="none"/>
            <a:tailEnd len="med" w="med" type="none"/>
          </a:ln>
        </p:spPr>
      </p:cxnSp>
      <p:cxnSp>
        <p:nvCxnSpPr>
          <p:cNvPr id="71" name="Google Shape;71;p17"/>
          <p:cNvCxnSpPr>
            <a:stCxn id="65" idx="2"/>
            <a:endCxn id="67" idx="0"/>
          </p:cNvCxnSpPr>
          <p:nvPr/>
        </p:nvCxnSpPr>
        <p:spPr>
          <a:xfrm rot="5400000">
            <a:off x="1944075" y="3356212"/>
            <a:ext cx="654000" cy="900"/>
          </a:xfrm>
          <a:prstGeom prst="bentConnector3">
            <a:avLst>
              <a:gd fmla="val 4999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locales y globales</a:t>
            </a:r>
            <a:endParaRPr b="1" sz="4000">
              <a:solidFill>
                <a:schemeClr val="dk1"/>
              </a:solidFill>
              <a:latin typeface="DM Sans"/>
              <a:ea typeface="DM Sans"/>
              <a:cs typeface="DM Sans"/>
              <a:sym typeface="DM Sans"/>
            </a:endParaRPr>
          </a:p>
        </p:txBody>
      </p:sp>
      <p:sp>
        <p:nvSpPr>
          <p:cNvPr id="280" name="Google Shape;280;p44"/>
          <p:cNvSpPr txBox="1"/>
          <p:nvPr/>
        </p:nvSpPr>
        <p:spPr>
          <a:xfrm>
            <a:off x="6416425" y="1855950"/>
            <a:ext cx="2252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Hay que entender que las variables </a:t>
            </a:r>
            <a:r>
              <a:rPr b="1" lang="es" sz="1350">
                <a:highlight>
                  <a:schemeClr val="accent4"/>
                </a:highlight>
                <a:latin typeface="DM Sans"/>
                <a:ea typeface="DM Sans"/>
                <a:cs typeface="DM Sans"/>
                <a:sym typeface="DM Sans"/>
              </a:rPr>
              <a:t>globales</a:t>
            </a:r>
            <a:r>
              <a:rPr b="1" lang="es" sz="1350">
                <a:latin typeface="DM Sans"/>
                <a:ea typeface="DM Sans"/>
                <a:cs typeface="DM Sans"/>
                <a:sym typeface="DM Sans"/>
              </a:rPr>
              <a:t> </a:t>
            </a:r>
            <a:r>
              <a:rPr lang="es" sz="1350">
                <a:latin typeface="DM Sans"/>
                <a:ea typeface="DM Sans"/>
                <a:cs typeface="DM Sans"/>
                <a:sym typeface="DM Sans"/>
              </a:rPr>
              <a:t>y </a:t>
            </a:r>
            <a:r>
              <a:rPr b="1" lang="es" sz="1350">
                <a:highlight>
                  <a:schemeClr val="accent4"/>
                </a:highlight>
                <a:latin typeface="DM Sans"/>
                <a:ea typeface="DM Sans"/>
                <a:cs typeface="DM Sans"/>
                <a:sym typeface="DM Sans"/>
              </a:rPr>
              <a:t>locales</a:t>
            </a:r>
            <a:r>
              <a:rPr b="1" lang="es" sz="1350">
                <a:latin typeface="DM Sans"/>
                <a:ea typeface="DM Sans"/>
                <a:cs typeface="DM Sans"/>
                <a:sym typeface="DM Sans"/>
              </a:rPr>
              <a:t> </a:t>
            </a:r>
            <a:r>
              <a:rPr lang="es" sz="1350">
                <a:latin typeface="DM Sans"/>
                <a:ea typeface="DM Sans"/>
                <a:cs typeface="DM Sans"/>
                <a:sym typeface="DM Sans"/>
              </a:rPr>
              <a:t>se identifican como diferentes entre sí, y pueden existir en el programa bajo el mismo nombre sin conflicto.</a:t>
            </a:r>
            <a:endParaRPr b="1" sz="1350">
              <a:latin typeface="DM Sans"/>
              <a:ea typeface="DM Sans"/>
              <a:cs typeface="DM Sans"/>
              <a:sym typeface="DM Sans"/>
            </a:endParaRPr>
          </a:p>
        </p:txBody>
      </p:sp>
      <p:sp>
        <p:nvSpPr>
          <p:cNvPr id="281" name="Google Shape;281;p44"/>
          <p:cNvSpPr txBox="1"/>
          <p:nvPr/>
        </p:nvSpPr>
        <p:spPr>
          <a:xfrm>
            <a:off x="475500" y="1251200"/>
            <a:ext cx="5777700" cy="334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 </a:t>
            </a:r>
            <a:r>
              <a:rPr lang="es">
                <a:solidFill>
                  <a:srgbClr val="F8F8F2"/>
                </a:solidFill>
                <a:latin typeface="Courier New"/>
                <a:ea typeface="Courier New"/>
                <a:cs typeface="Courier New"/>
                <a:sym typeface="Courier New"/>
              </a:rPr>
              <a:t>nombre </a:t>
            </a:r>
            <a:r>
              <a:rPr lang="es">
                <a:solidFill>
                  <a:srgbClr val="FF79C6"/>
                </a:solidFill>
                <a:latin typeface="Courier New"/>
                <a:ea typeface="Courier New"/>
                <a:cs typeface="Courier New"/>
                <a:sym typeface="Courier New"/>
              </a:rPr>
              <a:t>= </a:t>
            </a:r>
            <a:r>
              <a:rPr lang="es">
                <a:solidFill>
                  <a:srgbClr val="FFB86C"/>
                </a:solidFill>
                <a:latin typeface="Courier New"/>
                <a:ea typeface="Courier New"/>
                <a:cs typeface="Courier New"/>
                <a:sym typeface="Courier New"/>
              </a:rPr>
              <a:t>“John Doe” </a:t>
            </a:r>
            <a:r>
              <a:rPr lang="es">
                <a:solidFill>
                  <a:srgbClr val="6272A4"/>
                </a:solidFill>
                <a:latin typeface="Courier New"/>
                <a:ea typeface="Courier New"/>
                <a:cs typeface="Courier New"/>
                <a:sym typeface="Courier New"/>
              </a:rPr>
              <a:t>// variable global</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function</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saludar</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nombre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t>
            </a:r>
            <a:r>
              <a:rPr lang="es">
                <a:solidFill>
                  <a:srgbClr val="FFB86C"/>
                </a:solidFill>
                <a:latin typeface="Courier New"/>
                <a:ea typeface="Courier New"/>
                <a:cs typeface="Courier New"/>
                <a:sym typeface="Courier New"/>
              </a:rPr>
              <a:t>Juan Coder” </a:t>
            </a:r>
            <a:r>
              <a:rPr lang="es">
                <a:solidFill>
                  <a:srgbClr val="6272A4"/>
                </a:solidFill>
                <a:latin typeface="Courier New"/>
                <a:ea typeface="Courier New"/>
                <a:cs typeface="Courier New"/>
                <a:sym typeface="Courier New"/>
              </a:rPr>
              <a:t>// variable local</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(nombre)</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//Accede a </a:t>
            </a:r>
            <a:r>
              <a:rPr i="1" lang="es">
                <a:solidFill>
                  <a:srgbClr val="6272A4"/>
                </a:solidFill>
                <a:latin typeface="Courier New"/>
                <a:ea typeface="Courier New"/>
                <a:cs typeface="Courier New"/>
                <a:sym typeface="Courier New"/>
              </a:rPr>
              <a:t>nombre</a:t>
            </a:r>
            <a:r>
              <a:rPr lang="es">
                <a:solidFill>
                  <a:srgbClr val="6272A4"/>
                </a:solidFill>
                <a:latin typeface="Courier New"/>
                <a:ea typeface="Courier New"/>
                <a:cs typeface="Courier New"/>
                <a:sym typeface="Courier New"/>
              </a:rPr>
              <a:t> global</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(nombre)   </a:t>
            </a:r>
            <a:r>
              <a:rPr lang="es">
                <a:solidFill>
                  <a:srgbClr val="6272A4"/>
                </a:solidFill>
                <a:latin typeface="Courier New"/>
                <a:ea typeface="Courier New"/>
                <a:cs typeface="Courier New"/>
                <a:sym typeface="Courier New"/>
              </a:rPr>
              <a:t>// → “John Doe”</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//Accede a </a:t>
            </a:r>
            <a:r>
              <a:rPr i="1" lang="es">
                <a:solidFill>
                  <a:srgbClr val="6272A4"/>
                </a:solidFill>
                <a:latin typeface="Courier New"/>
                <a:ea typeface="Courier New"/>
                <a:cs typeface="Courier New"/>
                <a:sym typeface="Courier New"/>
              </a:rPr>
              <a:t>nombre</a:t>
            </a:r>
            <a:r>
              <a:rPr lang="es">
                <a:solidFill>
                  <a:srgbClr val="6272A4"/>
                </a:solidFill>
                <a:latin typeface="Courier New"/>
                <a:ea typeface="Courier New"/>
                <a:cs typeface="Courier New"/>
                <a:sym typeface="Courier New"/>
              </a:rPr>
              <a:t> local</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saludar</a:t>
            </a:r>
            <a:r>
              <a:rPr lang="es">
                <a:solidFill>
                  <a:srgbClr val="F8F8F2"/>
                </a:solidFill>
                <a:latin typeface="Courier New"/>
                <a:ea typeface="Courier New"/>
                <a:cs typeface="Courier New"/>
                <a:sym typeface="Courier New"/>
              </a:rPr>
              <a:t>() </a:t>
            </a:r>
            <a:r>
              <a:rPr lang="es">
                <a:solidFill>
                  <a:srgbClr val="6272A4"/>
                </a:solidFill>
                <a:latin typeface="Courier New"/>
                <a:ea typeface="Courier New"/>
                <a:cs typeface="Courier New"/>
                <a:sym typeface="Courier New"/>
              </a:rPr>
              <a:t>// →</a:t>
            </a:r>
            <a:r>
              <a:rPr lang="es">
                <a:solidFill>
                  <a:srgbClr val="F8F8F2"/>
                </a:solidFill>
                <a:latin typeface="Courier New"/>
                <a:ea typeface="Courier New"/>
                <a:cs typeface="Courier New"/>
                <a:sym typeface="Courier New"/>
              </a:rPr>
              <a:t> </a:t>
            </a:r>
            <a:r>
              <a:rPr lang="es">
                <a:solidFill>
                  <a:srgbClr val="6272A4"/>
                </a:solidFill>
                <a:latin typeface="Courier New"/>
                <a:ea typeface="Courier New"/>
                <a:cs typeface="Courier New"/>
                <a:sym typeface="Courier New"/>
              </a:rPr>
              <a:t>“Juan Coder”</a:t>
            </a:r>
            <a:endParaRPr>
              <a:solidFill>
                <a:schemeClr val="dk1"/>
              </a:solidFill>
              <a:latin typeface="Didact Gothic"/>
              <a:ea typeface="Didact Gothic"/>
              <a:cs typeface="Didact Gothic"/>
              <a:sym typeface="Didact Gothic"/>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nvSpPr>
        <p:spPr>
          <a:xfrm>
            <a:off x="475500" y="1182100"/>
            <a:ext cx="8668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Scope</a:t>
            </a:r>
            <a:endParaRPr b="1" sz="4000">
              <a:solidFill>
                <a:schemeClr val="dk1"/>
              </a:solidFill>
              <a:latin typeface="DM Sans"/>
              <a:ea typeface="DM Sans"/>
              <a:cs typeface="DM Sans"/>
              <a:sym typeface="DM Sans"/>
            </a:endParaRPr>
          </a:p>
        </p:txBody>
      </p:sp>
      <p:sp>
        <p:nvSpPr>
          <p:cNvPr id="287" name="Google Shape;287;p45"/>
          <p:cNvSpPr txBox="1"/>
          <p:nvPr/>
        </p:nvSpPr>
        <p:spPr>
          <a:xfrm>
            <a:off x="475500" y="2171050"/>
            <a:ext cx="3813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Entender que cada scope local es un espacio cerrado nos permite crear bloques de trabajo bien diferenciados e independientes, sin preocuparnos por repetir nombres de variables, sabiendo que </a:t>
            </a:r>
            <a:r>
              <a:rPr lang="es" sz="1350">
                <a:highlight>
                  <a:schemeClr val="accent4"/>
                </a:highlight>
                <a:latin typeface="DM Sans"/>
                <a:ea typeface="DM Sans"/>
                <a:cs typeface="DM Sans"/>
                <a:sym typeface="DM Sans"/>
              </a:rPr>
              <a:t>se entienden como diferentes según donde las llamemos.</a:t>
            </a:r>
            <a:endParaRPr b="1" sz="1350">
              <a:highlight>
                <a:schemeClr val="accent4"/>
              </a:highlight>
              <a:latin typeface="DM Sans"/>
              <a:ea typeface="DM Sans"/>
              <a:cs typeface="DM Sans"/>
              <a:sym typeface="DM Sans"/>
            </a:endParaRPr>
          </a:p>
        </p:txBody>
      </p:sp>
      <p:sp>
        <p:nvSpPr>
          <p:cNvPr id="288" name="Google Shape;288;p45"/>
          <p:cNvSpPr txBox="1"/>
          <p:nvPr/>
        </p:nvSpPr>
        <p:spPr>
          <a:xfrm>
            <a:off x="4457100" y="1182100"/>
            <a:ext cx="4211400" cy="3409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sumar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num1</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num1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endParaRPr i="1" sz="15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500">
                <a:solidFill>
                  <a:srgbClr val="FFB86C"/>
                </a:solidFill>
                <a:latin typeface="Courier New"/>
                <a:ea typeface="Courier New"/>
                <a:cs typeface="Courier New"/>
                <a:sym typeface="Courier New"/>
              </a:rPr>
              <a:t>	 </a:t>
            </a:r>
            <a:r>
              <a:rPr lang="es" sz="1500">
                <a:solidFill>
                  <a:srgbClr val="EF89D2"/>
                </a:solidFill>
                <a:latin typeface="Courier New"/>
                <a:ea typeface="Courier New"/>
                <a:cs typeface="Courier New"/>
                <a:sym typeface="Courier New"/>
              </a:rPr>
              <a:t>return </a:t>
            </a:r>
            <a:r>
              <a:rPr lang="es" sz="1500">
                <a:solidFill>
                  <a:schemeClr val="lt1"/>
                </a:solidFill>
                <a:latin typeface="Courier New"/>
                <a:ea typeface="Courier New"/>
                <a:cs typeface="Courier New"/>
                <a:sym typeface="Courier New"/>
              </a:rPr>
              <a:t>resultado</a:t>
            </a:r>
            <a:endParaRPr sz="15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restar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num1</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num1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endParaRPr i="1" sz="15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500">
                <a:solidFill>
                  <a:srgbClr val="FFB86C"/>
                </a:solidFill>
                <a:latin typeface="Courier New"/>
                <a:ea typeface="Courier New"/>
                <a:cs typeface="Courier New"/>
                <a:sym typeface="Courier New"/>
              </a:rPr>
              <a:t>	 </a:t>
            </a:r>
            <a:r>
              <a:rPr lang="es" sz="1500">
                <a:solidFill>
                  <a:srgbClr val="EF89D2"/>
                </a:solidFill>
                <a:latin typeface="Courier New"/>
                <a:ea typeface="Courier New"/>
                <a:cs typeface="Courier New"/>
                <a:sym typeface="Courier New"/>
              </a:rPr>
              <a:t>return </a:t>
            </a:r>
            <a:r>
              <a:rPr lang="es" sz="1500">
                <a:solidFill>
                  <a:schemeClr val="lt1"/>
                </a:solidFill>
                <a:latin typeface="Courier New"/>
                <a:ea typeface="Courier New"/>
                <a:cs typeface="Courier New"/>
                <a:sym typeface="Courier New"/>
              </a:rPr>
              <a:t>resultado</a:t>
            </a:r>
            <a:endParaRPr sz="15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nvSpPr>
        <p:spPr>
          <a:xfrm>
            <a:off x="136083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Funciones anónimas y funciones flecha</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 anónimas</a:t>
            </a:r>
            <a:endParaRPr b="1" sz="4000">
              <a:solidFill>
                <a:schemeClr val="dk1"/>
              </a:solidFill>
              <a:latin typeface="DM Sans"/>
              <a:ea typeface="DM Sans"/>
              <a:cs typeface="DM Sans"/>
              <a:sym typeface="DM Sans"/>
            </a:endParaRPr>
          </a:p>
        </p:txBody>
      </p:sp>
      <p:sp>
        <p:nvSpPr>
          <p:cNvPr id="299" name="Google Shape;299;p47"/>
          <p:cNvSpPr txBox="1"/>
          <p:nvPr/>
        </p:nvSpPr>
        <p:spPr>
          <a:xfrm>
            <a:off x="475500" y="1402688"/>
            <a:ext cx="8193000" cy="1015800"/>
          </a:xfrm>
          <a:prstGeom prst="rect">
            <a:avLst/>
          </a:prstGeom>
          <a:noFill/>
          <a:ln>
            <a:noFill/>
          </a:ln>
        </p:spPr>
        <p:txBody>
          <a:bodyPr anchorCtr="0" anchor="t" bIns="91425" lIns="91425" spcFirstLastPara="1" rIns="91425" wrap="square" tIns="91425">
            <a:spAutoFit/>
          </a:bodyPr>
          <a:lstStyle/>
          <a:p>
            <a:pPr indent="0" lvl="0" marL="0" marR="2614700" rtl="0" algn="l">
              <a:spcBef>
                <a:spcPts val="0"/>
              </a:spcBef>
              <a:spcAft>
                <a:spcPts val="0"/>
              </a:spcAft>
              <a:buNone/>
            </a:pPr>
            <a:r>
              <a:rPr lang="es" sz="1350">
                <a:highlight>
                  <a:schemeClr val="accent6"/>
                </a:highlight>
                <a:latin typeface="DM Sans"/>
                <a:ea typeface="DM Sans"/>
                <a:cs typeface="DM Sans"/>
                <a:sym typeface="DM Sans"/>
              </a:rPr>
              <a:t>Una función anónima es una función que se define </a:t>
            </a:r>
            <a:r>
              <a:rPr b="1" lang="es" sz="1350">
                <a:highlight>
                  <a:schemeClr val="accent6"/>
                </a:highlight>
                <a:latin typeface="DM Sans"/>
                <a:ea typeface="DM Sans"/>
                <a:cs typeface="DM Sans"/>
                <a:sym typeface="DM Sans"/>
              </a:rPr>
              <a:t>sin nombr</a:t>
            </a:r>
            <a:r>
              <a:rPr b="1" lang="es" sz="1350">
                <a:highlight>
                  <a:schemeClr val="accent6"/>
                </a:highlight>
                <a:latin typeface="DM Sans"/>
                <a:ea typeface="DM Sans"/>
                <a:cs typeface="DM Sans"/>
                <a:sym typeface="DM Sans"/>
              </a:rPr>
              <a:t>e</a:t>
            </a:r>
            <a:r>
              <a:rPr lang="es" sz="1350">
                <a:highlight>
                  <a:schemeClr val="accent6"/>
                </a:highlight>
                <a:latin typeface="DM Sans"/>
                <a:ea typeface="DM Sans"/>
                <a:cs typeface="DM Sans"/>
                <a:sym typeface="DM Sans"/>
              </a:rPr>
              <a:t> y se utiliza para ser pasada como parámetro o asignada a una variable</a:t>
            </a:r>
            <a:r>
              <a:rPr lang="es" sz="1350">
                <a:highlight>
                  <a:schemeClr val="accent6"/>
                </a:highlight>
                <a:latin typeface="DM Sans"/>
                <a:ea typeface="DM Sans"/>
                <a:cs typeface="DM Sans"/>
                <a:sym typeface="DM Sans"/>
              </a:rPr>
              <a:t>.</a:t>
            </a:r>
            <a:r>
              <a:rPr lang="es" sz="1350">
                <a:latin typeface="DM Sans"/>
                <a:ea typeface="DM Sans"/>
                <a:cs typeface="DM Sans"/>
                <a:sym typeface="DM Sans"/>
              </a:rPr>
              <a:t> En el caso de asignarla a una variable, pueden llamar usando el identificador de la variable declarada.</a:t>
            </a:r>
            <a:endParaRPr sz="1350">
              <a:latin typeface="DM Sans"/>
              <a:ea typeface="DM Sans"/>
              <a:cs typeface="DM Sans"/>
              <a:sym typeface="DM Sans"/>
            </a:endParaRPr>
          </a:p>
        </p:txBody>
      </p:sp>
      <p:sp>
        <p:nvSpPr>
          <p:cNvPr id="300" name="Google Shape;300;p47"/>
          <p:cNvSpPr txBox="1"/>
          <p:nvPr/>
        </p:nvSpPr>
        <p:spPr>
          <a:xfrm>
            <a:off x="475500" y="2614000"/>
            <a:ext cx="8193000" cy="197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200">
                <a:solidFill>
                  <a:srgbClr val="6272A4"/>
                </a:solidFill>
                <a:highlight>
                  <a:srgbClr val="000000"/>
                </a:highlight>
                <a:latin typeface="Courier New"/>
                <a:ea typeface="Courier New"/>
                <a:cs typeface="Courier New"/>
                <a:sym typeface="Courier New"/>
              </a:rPr>
              <a:t>//Generalmente, las funciones anónimas se asignan a variables declaradas como constantes</a:t>
            </a:r>
            <a:endParaRPr sz="1200">
              <a:solidFill>
                <a:srgbClr val="6272A4"/>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endParaRPr>
              <a:solidFill>
                <a:srgbClr val="99CF50"/>
              </a:solidFill>
              <a:highlight>
                <a:srgbClr val="000000"/>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 flecha</a:t>
            </a:r>
            <a:endParaRPr b="1" sz="4000">
              <a:solidFill>
                <a:schemeClr val="dk1"/>
              </a:solidFill>
              <a:latin typeface="DM Sans"/>
              <a:ea typeface="DM Sans"/>
              <a:cs typeface="DM Sans"/>
              <a:sym typeface="DM Sans"/>
            </a:endParaRPr>
          </a:p>
        </p:txBody>
      </p:sp>
      <p:sp>
        <p:nvSpPr>
          <p:cNvPr id="306" name="Google Shape;306;p48"/>
          <p:cNvSpPr txBox="1"/>
          <p:nvPr/>
        </p:nvSpPr>
        <p:spPr>
          <a:xfrm>
            <a:off x="475500" y="1277625"/>
            <a:ext cx="8193000" cy="1015800"/>
          </a:xfrm>
          <a:prstGeom prst="rect">
            <a:avLst/>
          </a:prstGeom>
          <a:noFill/>
          <a:ln>
            <a:noFill/>
          </a:ln>
        </p:spPr>
        <p:txBody>
          <a:bodyPr anchorCtr="0" anchor="t" bIns="91425" lIns="91425" spcFirstLastPara="1" rIns="91425" wrap="square" tIns="91425">
            <a:spAutoFit/>
          </a:bodyPr>
          <a:lstStyle/>
          <a:p>
            <a:pPr indent="0" lvl="0" marL="0" marR="2614700" rtl="0" algn="l">
              <a:spcBef>
                <a:spcPts val="0"/>
              </a:spcBef>
              <a:spcAft>
                <a:spcPts val="0"/>
              </a:spcAft>
              <a:buNone/>
            </a:pPr>
            <a:r>
              <a:rPr lang="es" sz="1350">
                <a:highlight>
                  <a:schemeClr val="accent6"/>
                </a:highlight>
                <a:latin typeface="DM Sans"/>
                <a:ea typeface="DM Sans"/>
                <a:cs typeface="DM Sans"/>
                <a:sym typeface="DM Sans"/>
              </a:rPr>
              <a:t>Identificamos a las funciones flechas como funciones </a:t>
            </a:r>
            <a:r>
              <a:rPr b="1" lang="es" sz="1350">
                <a:highlight>
                  <a:schemeClr val="accent6"/>
                </a:highlight>
                <a:latin typeface="DM Sans"/>
                <a:ea typeface="DM Sans"/>
                <a:cs typeface="DM Sans"/>
                <a:sym typeface="DM Sans"/>
              </a:rPr>
              <a:t>anónimas de sintaxis simplificada</a:t>
            </a:r>
            <a:r>
              <a:rPr lang="es" sz="1350">
                <a:highlight>
                  <a:schemeClr val="accent6"/>
                </a:highlight>
                <a:latin typeface="DM Sans"/>
                <a:ea typeface="DM Sans"/>
                <a:cs typeface="DM Sans"/>
                <a:sym typeface="DM Sans"/>
              </a:rPr>
              <a:t>. </a:t>
            </a:r>
            <a:r>
              <a:rPr lang="es" sz="1350">
                <a:latin typeface="DM Sans"/>
                <a:ea typeface="DM Sans"/>
                <a:cs typeface="DM Sans"/>
                <a:sym typeface="DM Sans"/>
              </a:rPr>
              <a:t>Están disponibles desde la versión ES6 de JavaScript, no usan la palabra </a:t>
            </a:r>
            <a:r>
              <a:rPr lang="es" sz="1350">
                <a:highlight>
                  <a:schemeClr val="accent4"/>
                </a:highlight>
                <a:latin typeface="DM Sans"/>
                <a:ea typeface="DM Sans"/>
                <a:cs typeface="DM Sans"/>
                <a:sym typeface="DM Sans"/>
              </a:rPr>
              <a:t>function</a:t>
            </a:r>
            <a:r>
              <a:rPr lang="es" sz="1350">
                <a:latin typeface="DM Sans"/>
                <a:ea typeface="DM Sans"/>
                <a:cs typeface="DM Sans"/>
                <a:sym typeface="DM Sans"/>
              </a:rPr>
              <a:t> pero usa </a:t>
            </a:r>
            <a:r>
              <a:rPr lang="es" sz="1350">
                <a:highlight>
                  <a:schemeClr val="accent4"/>
                </a:highlight>
                <a:latin typeface="DM Sans"/>
                <a:ea typeface="DM Sans"/>
                <a:cs typeface="DM Sans"/>
                <a:sym typeface="DM Sans"/>
              </a:rPr>
              <a:t>=&gt; (flecha)</a:t>
            </a:r>
            <a:r>
              <a:rPr lang="es" sz="1350">
                <a:latin typeface="DM Sans"/>
                <a:ea typeface="DM Sans"/>
                <a:cs typeface="DM Sans"/>
                <a:sym typeface="DM Sans"/>
              </a:rPr>
              <a:t> entre los parámetros y el bloque.</a:t>
            </a:r>
            <a:endParaRPr sz="1350">
              <a:latin typeface="DM Sans"/>
              <a:ea typeface="DM Sans"/>
              <a:cs typeface="DM Sans"/>
              <a:sym typeface="DM Sans"/>
            </a:endParaRPr>
          </a:p>
        </p:txBody>
      </p:sp>
      <p:sp>
        <p:nvSpPr>
          <p:cNvPr id="307" name="Google Shape;307;p48"/>
          <p:cNvSpPr txBox="1"/>
          <p:nvPr/>
        </p:nvSpPr>
        <p:spPr>
          <a:xfrm>
            <a:off x="475500" y="2498750"/>
            <a:ext cx="8193000" cy="209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=&gt;</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6272A4"/>
                </a:solidFill>
                <a:latin typeface="Courier New"/>
                <a:ea typeface="Courier New"/>
                <a:cs typeface="Courier New"/>
                <a:sym typeface="Courier New"/>
              </a:rPr>
              <a:t>//Si es una función de una sola línea con retorno podemos evitar escribir el cuerpo.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=&gt;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p:nvPr/>
        </p:nvSpPr>
        <p:spPr>
          <a:xfrm>
            <a:off x="4585600" y="914600"/>
            <a:ext cx="34026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9"/>
          <p:cNvSpPr txBox="1"/>
          <p:nvPr/>
        </p:nvSpPr>
        <p:spPr>
          <a:xfrm>
            <a:off x="475500" y="532375"/>
            <a:ext cx="81930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600">
                <a:solidFill>
                  <a:schemeClr val="dk1"/>
                </a:solidFill>
                <a:latin typeface="DM Sans"/>
                <a:ea typeface="DM Sans"/>
                <a:cs typeface="DM Sans"/>
                <a:sym typeface="DM Sans"/>
              </a:rPr>
              <a:t>Ejemplo aplicado: Calcular precio</a:t>
            </a:r>
            <a:endParaRPr b="1" sz="3600">
              <a:solidFill>
                <a:schemeClr val="dk1"/>
              </a:solidFill>
              <a:latin typeface="DM Sans"/>
              <a:ea typeface="DM Sans"/>
              <a:cs typeface="DM Sans"/>
              <a:sym typeface="DM Sans"/>
            </a:endParaRPr>
          </a:p>
        </p:txBody>
      </p:sp>
      <p:sp>
        <p:nvSpPr>
          <p:cNvPr id="314" name="Google Shape;314;p49"/>
          <p:cNvSpPr txBox="1"/>
          <p:nvPr/>
        </p:nvSpPr>
        <p:spPr>
          <a:xfrm>
            <a:off x="475500" y="1215775"/>
            <a:ext cx="8193000" cy="3331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suma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a:t>
            </a:r>
            <a:r>
              <a:rPr i="1" lang="es">
                <a:solidFill>
                  <a:srgbClr val="FFB86C"/>
                </a:solidFill>
                <a:latin typeface="Courier New"/>
                <a:ea typeface="Courier New"/>
                <a:cs typeface="Courier New"/>
                <a:sym typeface="Courier New"/>
              </a:rPr>
              <a:t>b</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b</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resta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a:t>
            </a:r>
            <a:r>
              <a:rPr i="1" lang="es">
                <a:solidFill>
                  <a:srgbClr val="FFB86C"/>
                </a:solidFill>
                <a:latin typeface="Courier New"/>
                <a:ea typeface="Courier New"/>
                <a:cs typeface="Courier New"/>
                <a:sym typeface="Courier New"/>
              </a:rPr>
              <a:t>b</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b</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00">
                <a:solidFill>
                  <a:srgbClr val="6272A4"/>
                </a:solidFill>
                <a:latin typeface="Courier New"/>
                <a:ea typeface="Courier New"/>
                <a:cs typeface="Courier New"/>
                <a:sym typeface="Courier New"/>
              </a:rPr>
              <a:t>//Si una función es una sola línea con retorno y un parámetro puede evitar escribir los ()</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iva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x</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x</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0.21</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precioProducto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500</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descuento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50</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//Calculo el precioProducto + IVA - descuento</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nuevoPrecio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resta</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suma</a:t>
            </a:r>
            <a:r>
              <a:rPr lang="es">
                <a:solidFill>
                  <a:srgbClr val="F8F8F2"/>
                </a:solidFill>
                <a:latin typeface="Courier New"/>
                <a:ea typeface="Courier New"/>
                <a:cs typeface="Courier New"/>
                <a:sym typeface="Courier New"/>
              </a:rPr>
              <a:t>(precioProducto, </a:t>
            </a:r>
            <a:r>
              <a:rPr lang="es">
                <a:solidFill>
                  <a:srgbClr val="50FA7B"/>
                </a:solidFill>
                <a:latin typeface="Courier New"/>
                <a:ea typeface="Courier New"/>
                <a:cs typeface="Courier New"/>
                <a:sym typeface="Courier New"/>
              </a:rPr>
              <a:t>iva</a:t>
            </a:r>
            <a:r>
              <a:rPr lang="es">
                <a:solidFill>
                  <a:srgbClr val="F8F8F2"/>
                </a:solidFill>
                <a:latin typeface="Courier New"/>
                <a:ea typeface="Courier New"/>
                <a:cs typeface="Courier New"/>
                <a:sym typeface="Courier New"/>
              </a:rPr>
              <a:t>(precioProducto)), descuento)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(nuevoPrecio)</a:t>
            </a:r>
            <a:endParaRPr sz="145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20" name="Google Shape;320;p50"/>
          <p:cNvSpPr txBox="1"/>
          <p:nvPr/>
        </p:nvSpPr>
        <p:spPr>
          <a:xfrm>
            <a:off x="475500" y="1902150"/>
            <a:ext cx="7681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21" name="Google Shape;321;p50"/>
          <p:cNvGrpSpPr/>
          <p:nvPr/>
        </p:nvGrpSpPr>
        <p:grpSpPr>
          <a:xfrm>
            <a:off x="473351" y="619523"/>
            <a:ext cx="738900" cy="738900"/>
            <a:chOff x="473351" y="619523"/>
            <a:chExt cx="738900" cy="738900"/>
          </a:xfrm>
        </p:grpSpPr>
        <p:sp>
          <p:nvSpPr>
            <p:cNvPr id="322" name="Google Shape;322;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51"/>
          <p:cNvGrpSpPr/>
          <p:nvPr/>
        </p:nvGrpSpPr>
        <p:grpSpPr>
          <a:xfrm>
            <a:off x="4202551" y="905623"/>
            <a:ext cx="738900" cy="738900"/>
            <a:chOff x="7208351" y="2467173"/>
            <a:chExt cx="738900" cy="738900"/>
          </a:xfrm>
        </p:grpSpPr>
        <p:sp>
          <p:nvSpPr>
            <p:cNvPr id="329" name="Google Shape;329;p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31" name="Google Shape;331;p51"/>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332" name="Google Shape;332;p51"/>
          <p:cNvSpPr txBox="1"/>
          <p:nvPr/>
        </p:nvSpPr>
        <p:spPr>
          <a:xfrm>
            <a:off x="987300" y="3129675"/>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Empieza a armar la estructura inicial de tu proyecto integrador.</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nvSpPr>
        <p:spPr>
          <a:xfrm>
            <a:off x="475500" y="80743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38" name="Google Shape;338;p52"/>
          <p:cNvSpPr txBox="1"/>
          <p:nvPr/>
        </p:nvSpPr>
        <p:spPr>
          <a:xfrm>
            <a:off x="481625" y="2057050"/>
            <a:ext cx="4730100" cy="1816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Crear un algoritmo con un condicional.</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Crear un algoritmo utilizando un ciclo.</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Armar un simulador interactivo, la estructura final de tu proyecto integrador.</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Recuerden que </a:t>
            </a:r>
            <a:r>
              <a:rPr b="1" lang="es" sz="1350">
                <a:solidFill>
                  <a:schemeClr val="dk1"/>
                </a:solidFill>
                <a:latin typeface="DM Sans"/>
                <a:ea typeface="DM Sans"/>
                <a:cs typeface="DM Sans"/>
                <a:sym typeface="DM Sans"/>
              </a:rPr>
              <a:t>tendrán hasta 7 días para resolver la entrega y subirla</a:t>
            </a:r>
            <a:r>
              <a:rPr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p:txBody>
      </p:sp>
      <p:pic>
        <p:nvPicPr>
          <p:cNvPr id="339" name="Google Shape;339;p52"/>
          <p:cNvPicPr preferRelativeResize="0"/>
          <p:nvPr/>
        </p:nvPicPr>
        <p:blipFill>
          <a:blip r:embed="rId3">
            <a:alphaModFix/>
          </a:blip>
          <a:stretch>
            <a:fillRect/>
          </a:stretch>
        </p:blipFill>
        <p:spPr>
          <a:xfrm>
            <a:off x="5500586" y="1745375"/>
            <a:ext cx="3167915" cy="1895650"/>
          </a:xfrm>
          <a:prstGeom prst="rect">
            <a:avLst/>
          </a:prstGeom>
          <a:noFill/>
          <a:ln>
            <a:noFill/>
          </a:ln>
        </p:spPr>
      </p:pic>
      <p:grpSp>
        <p:nvGrpSpPr>
          <p:cNvPr id="340" name="Google Shape;340;p52"/>
          <p:cNvGrpSpPr/>
          <p:nvPr/>
        </p:nvGrpSpPr>
        <p:grpSpPr>
          <a:xfrm>
            <a:off x="457356" y="468275"/>
            <a:ext cx="8215794" cy="431100"/>
            <a:chOff x="457356" y="468275"/>
            <a:chExt cx="8215794" cy="431100"/>
          </a:xfrm>
        </p:grpSpPr>
        <p:grpSp>
          <p:nvGrpSpPr>
            <p:cNvPr id="341" name="Google Shape;341;p52"/>
            <p:cNvGrpSpPr/>
            <p:nvPr/>
          </p:nvGrpSpPr>
          <p:grpSpPr>
            <a:xfrm>
              <a:off x="457356" y="468297"/>
              <a:ext cx="431074" cy="431074"/>
              <a:chOff x="7208351" y="2467173"/>
              <a:chExt cx="738900" cy="738900"/>
            </a:xfrm>
          </p:grpSpPr>
          <p:sp>
            <p:nvSpPr>
              <p:cNvPr id="342" name="Google Shape;342;p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44" name="Google Shape;344;p5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45" name="Google Shape;345;p5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Simulador interactivo</a:t>
            </a:r>
            <a:endParaRPr b="1" sz="4000">
              <a:solidFill>
                <a:schemeClr val="dk1"/>
              </a:solidFill>
              <a:latin typeface="DM Sans"/>
              <a:ea typeface="DM Sans"/>
              <a:cs typeface="DM Sans"/>
              <a:sym typeface="DM Sans"/>
            </a:endParaRPr>
          </a:p>
        </p:txBody>
      </p:sp>
      <p:pic>
        <p:nvPicPr>
          <p:cNvPr id="351" name="Google Shape;351;p5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52" name="Google Shape;352;p53"/>
          <p:cNvGrpSpPr/>
          <p:nvPr/>
        </p:nvGrpSpPr>
        <p:grpSpPr>
          <a:xfrm>
            <a:off x="457356" y="468275"/>
            <a:ext cx="8215794" cy="431100"/>
            <a:chOff x="457356" y="468275"/>
            <a:chExt cx="8215794" cy="431100"/>
          </a:xfrm>
        </p:grpSpPr>
        <p:grpSp>
          <p:nvGrpSpPr>
            <p:cNvPr id="353" name="Google Shape;353;p53"/>
            <p:cNvGrpSpPr/>
            <p:nvPr/>
          </p:nvGrpSpPr>
          <p:grpSpPr>
            <a:xfrm>
              <a:off x="457356" y="468297"/>
              <a:ext cx="431074" cy="431074"/>
              <a:chOff x="7208351" y="2467173"/>
              <a:chExt cx="738900" cy="738900"/>
            </a:xfrm>
          </p:grpSpPr>
          <p:sp>
            <p:nvSpPr>
              <p:cNvPr id="354" name="Google Shape;354;p5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53"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56" name="Google Shape;356;p5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57" name="Google Shape;357;p5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53"/>
          <p:cNvSpPr txBox="1"/>
          <p:nvPr/>
        </p:nvSpPr>
        <p:spPr>
          <a:xfrm>
            <a:off x="619588" y="1696625"/>
            <a:ext cx="3834600" cy="30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0" lvl="0" marL="0" rtl="0" algn="l">
              <a:lnSpc>
                <a:spcPct val="100000"/>
              </a:lnSpc>
              <a:spcBef>
                <a:spcPts val="0"/>
              </a:spcBef>
              <a:spcAft>
                <a:spcPts val="0"/>
              </a:spcAft>
              <a:buNone/>
            </a:pPr>
            <a:r>
              <a:rPr lang="es" sz="1250">
                <a:solidFill>
                  <a:srgbClr val="999999"/>
                </a:solidFill>
                <a:latin typeface="DM Sans"/>
                <a:ea typeface="DM Sans"/>
                <a:cs typeface="DM Sans"/>
                <a:sym typeface="DM Sans"/>
              </a:rPr>
              <a:t>Con los conocimientos vistos hasta el momento, empezarás a armar la estructura inicial de tu proyecto integrador. A partir de los ejemplos mostrados la primera clase, deberás:</a:t>
            </a:r>
            <a:endParaRPr sz="1250">
              <a:solidFill>
                <a:srgbClr val="999999"/>
              </a:solidFill>
              <a:latin typeface="DM Sans"/>
              <a:ea typeface="DM Sans"/>
              <a:cs typeface="DM Sans"/>
              <a:sym typeface="DM Sans"/>
            </a:endParaRPr>
          </a:p>
          <a:p>
            <a:pPr indent="-307975" lvl="0" marL="457200" rtl="0" algn="l">
              <a:lnSpc>
                <a:spcPct val="100000"/>
              </a:lnSpc>
              <a:spcBef>
                <a:spcPts val="80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Pensar el alcance de tu proyecto: ¿usarás un cotizador de seguros? ¿un simulador de créditos? ¿un simulador personalizado?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Armar la estructura HTML del proyecto.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b="1" lang="es" sz="1250">
                <a:solidFill>
                  <a:srgbClr val="999999"/>
                </a:solidFill>
                <a:latin typeface="DM Sans"/>
                <a:ea typeface="DM Sans"/>
                <a:cs typeface="DM Sans"/>
                <a:sym typeface="DM Sans"/>
              </a:rPr>
              <a:t>Incorporar lo ejercitado en las clases anteriores, algoritmo condicional y algoritmo con ciclo.</a:t>
            </a:r>
            <a:endParaRPr b="1"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Utilizar funciones para realizar esas operaciones.</a:t>
            </a:r>
            <a:endParaRPr sz="1250">
              <a:solidFill>
                <a:srgbClr val="999999"/>
              </a:solidFill>
              <a:latin typeface="DM Sans"/>
              <a:ea typeface="DM Sans"/>
              <a:cs typeface="DM Sans"/>
              <a:sym typeface="DM Sans"/>
            </a:endParaRPr>
          </a:p>
        </p:txBody>
      </p:sp>
      <p:sp>
        <p:nvSpPr>
          <p:cNvPr id="359" name="Google Shape;359;p53"/>
          <p:cNvSpPr txBox="1"/>
          <p:nvPr/>
        </p:nvSpPr>
        <p:spPr>
          <a:xfrm>
            <a:off x="4689813" y="1696625"/>
            <a:ext cx="3834600" cy="121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Página HTML y código fuente en JavaScript. Debe identificar el apellido del alumno/a en el nombre de archivo comprimido por “</a:t>
            </a:r>
            <a:r>
              <a:rPr lang="es" sz="1350">
                <a:solidFill>
                  <a:srgbClr val="999999"/>
                </a:solidFill>
                <a:latin typeface="DM Sans"/>
                <a:ea typeface="DM Sans"/>
                <a:cs typeface="DM Sans"/>
                <a:sym typeface="DM Sans"/>
              </a:rPr>
              <a:t>“PreEntrega1+Apellido”</a:t>
            </a:r>
            <a:r>
              <a:rPr lang="es" sz="1250">
                <a:solidFill>
                  <a:srgbClr val="999999"/>
                </a:solidFill>
                <a:latin typeface="DM Sans"/>
                <a:ea typeface="DM Sans"/>
                <a:cs typeface="DM Sans"/>
                <a:sym typeface="DM Sans"/>
              </a:rPr>
              <a:t>”.</a:t>
            </a:r>
            <a:endParaRPr sz="125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N°3</a:t>
            </a:r>
            <a:endParaRPr>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8" name="Google Shape;78;p18"/>
          <p:cNvSpPr txBox="1"/>
          <p:nvPr/>
        </p:nvSpPr>
        <p:spPr>
          <a:xfrm>
            <a:off x="465275"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Ciclos en JS: </a:t>
            </a:r>
            <a:r>
              <a:rPr lang="es" sz="1350">
                <a:solidFill>
                  <a:schemeClr val="dk1"/>
                </a:solidFill>
                <a:latin typeface="DM Sans"/>
                <a:ea typeface="DM Sans"/>
                <a:cs typeface="DM Sans"/>
                <a:sym typeface="DM Sans"/>
              </a:rPr>
              <a:t>En programación, ciclo se refiere a un conjunto de indicaciones que se repiten bajo ciertas condiciones. Las estructuras de ciclos o cíclicas son las que debemos utilizar cuando necesitamos repetir ciertas operaciones de la misma manera durante N cantidad de veces.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Sentencia break:</a:t>
            </a:r>
            <a:r>
              <a:rPr lang="es" sz="1350">
                <a:solidFill>
                  <a:schemeClr val="dk1"/>
                </a:solidFill>
                <a:latin typeface="DM Sans"/>
                <a:ea typeface="DM Sans"/>
                <a:cs typeface="DM Sans"/>
                <a:sym typeface="DM Sans"/>
              </a:rPr>
              <a:t> A veces, cuando escribimos una estructura for, necesitamos que bajo cierta condición el ciclo se interrumpa. Para eso se utiliza esta sentencia.</a:t>
            </a:r>
            <a:endParaRPr sz="1350">
              <a:latin typeface="DM Sans"/>
              <a:ea typeface="DM Sans"/>
              <a:cs typeface="DM Sans"/>
              <a:sym typeface="DM Sans"/>
            </a:endParaRPr>
          </a:p>
        </p:txBody>
      </p:sp>
      <p:sp>
        <p:nvSpPr>
          <p:cNvPr id="79" name="Google Shape;79;p18"/>
          <p:cNvSpPr txBox="1"/>
          <p:nvPr/>
        </p:nvSpPr>
        <p:spPr>
          <a:xfrm>
            <a:off x="4519500"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Sentencia continue: </a:t>
            </a:r>
            <a:r>
              <a:rPr lang="es" sz="1350">
                <a:solidFill>
                  <a:schemeClr val="dk1"/>
                </a:solidFill>
                <a:latin typeface="DM Sans"/>
                <a:ea typeface="DM Sans"/>
                <a:cs typeface="DM Sans"/>
                <a:sym typeface="DM Sans"/>
              </a:rPr>
              <a:t>A veces, cuando escribimos una estructura for, necesitamos que bajo cierta condición, el ciclo saltee esa repetición y siga con la próxima. Para eso se utiliza esta sentencia.</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Estructura while: </a:t>
            </a:r>
            <a:r>
              <a:rPr lang="es" sz="1350">
                <a:solidFill>
                  <a:schemeClr val="dk1"/>
                </a:solidFill>
                <a:latin typeface="DM Sans"/>
                <a:ea typeface="DM Sans"/>
                <a:cs typeface="DM Sans"/>
                <a:sym typeface="DM Sans"/>
              </a:rPr>
              <a:t>permite crear bucles que se ejecutan ninguna o más veces, dependiendo de la condición indicada.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Declarar función: </a:t>
            </a:r>
            <a:r>
              <a:rPr lang="es" sz="1350">
                <a:solidFill>
                  <a:schemeClr val="dk1"/>
                </a:solidFill>
                <a:latin typeface="DM Sans"/>
                <a:ea typeface="DM Sans"/>
                <a:cs typeface="DM Sans"/>
                <a:sym typeface="DM Sans"/>
              </a:rPr>
              <a:t>Se dice declarar cuando uno define una función en el código.</a:t>
            </a:r>
            <a:endParaRPr sz="135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Simulador interactivo</a:t>
            </a:r>
            <a:endParaRPr b="1" sz="4000">
              <a:solidFill>
                <a:schemeClr val="dk1"/>
              </a:solidFill>
              <a:latin typeface="DM Sans"/>
              <a:ea typeface="DM Sans"/>
              <a:cs typeface="DM Sans"/>
              <a:sym typeface="DM Sans"/>
            </a:endParaRPr>
          </a:p>
        </p:txBody>
      </p:sp>
      <p:pic>
        <p:nvPicPr>
          <p:cNvPr id="365" name="Google Shape;365;p5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66" name="Google Shape;366;p54"/>
          <p:cNvGrpSpPr/>
          <p:nvPr/>
        </p:nvGrpSpPr>
        <p:grpSpPr>
          <a:xfrm>
            <a:off x="457356" y="468275"/>
            <a:ext cx="8215794" cy="431100"/>
            <a:chOff x="457356" y="468275"/>
            <a:chExt cx="8215794" cy="431100"/>
          </a:xfrm>
        </p:grpSpPr>
        <p:grpSp>
          <p:nvGrpSpPr>
            <p:cNvPr id="367" name="Google Shape;367;p54"/>
            <p:cNvGrpSpPr/>
            <p:nvPr/>
          </p:nvGrpSpPr>
          <p:grpSpPr>
            <a:xfrm>
              <a:off x="457356" y="468297"/>
              <a:ext cx="431074" cy="431074"/>
              <a:chOff x="7208351" y="2467173"/>
              <a:chExt cx="738900" cy="738900"/>
            </a:xfrm>
          </p:grpSpPr>
          <p:sp>
            <p:nvSpPr>
              <p:cNvPr id="368" name="Google Shape;368;p5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4"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70" name="Google Shape;370;p5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71" name="Google Shape;371;p5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54"/>
          <p:cNvSpPr txBox="1"/>
          <p:nvPr/>
        </p:nvSpPr>
        <p:spPr>
          <a:xfrm>
            <a:off x="619588" y="1548775"/>
            <a:ext cx="3834600" cy="332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150">
                <a:latin typeface="DM Sans"/>
                <a:ea typeface="DM Sans"/>
                <a:cs typeface="DM Sans"/>
                <a:sym typeface="DM Sans"/>
              </a:rPr>
              <a:t>Aspectos a incluir</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Archivo HTML y Archivo JS, referenciado en el HTML por etiqueta &lt;script src="js/miarchivo.js"&gt;&lt;/script&gt;, que incluya la definición de un algoritmo en JavaScript que emplee funciones para resolver el procesamiento principal del simulador</a:t>
            </a:r>
            <a:endParaRPr sz="10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050">
              <a:latin typeface="DM Sans"/>
              <a:ea typeface="DM Sans"/>
              <a:cs typeface="DM Sans"/>
              <a:sym typeface="DM Sans"/>
            </a:endParaRPr>
          </a:p>
          <a:p>
            <a:pPr indent="0" lvl="0" marL="0" rtl="0" algn="l">
              <a:lnSpc>
                <a:spcPct val="100000"/>
              </a:lnSpc>
              <a:spcBef>
                <a:spcPts val="0"/>
              </a:spcBef>
              <a:spcAft>
                <a:spcPts val="0"/>
              </a:spcAft>
              <a:buNone/>
            </a:pPr>
            <a:r>
              <a:rPr b="1" lang="es" sz="1150">
                <a:latin typeface="DM Sans"/>
                <a:ea typeface="DM Sans"/>
                <a:cs typeface="DM Sans"/>
                <a:sym typeface="DM Sans"/>
              </a:rPr>
              <a:t>Ejemplo</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costo total de productos y/o servicios seleccionados por el usuario.</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pagos en cuotas sobre un monto determinado.</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valor final de un producto seleccionado en función de impuestos y descuentos.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tiempo de espera promedio en relación con la cantidad de turnos registrados.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edad promedio de personas registradas.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nota final de alumnos ingresados.</a:t>
            </a:r>
            <a:endParaRPr sz="1050">
              <a:solidFill>
                <a:srgbClr val="999999"/>
              </a:solidFill>
              <a:latin typeface="DM Sans"/>
              <a:ea typeface="DM Sans"/>
              <a:cs typeface="DM Sans"/>
              <a:sym typeface="DM Sans"/>
            </a:endParaRPr>
          </a:p>
        </p:txBody>
      </p:sp>
      <p:sp>
        <p:nvSpPr>
          <p:cNvPr id="373" name="Google Shape;373;p54"/>
          <p:cNvSpPr txBox="1"/>
          <p:nvPr/>
        </p:nvSpPr>
        <p:spPr>
          <a:xfrm>
            <a:off x="4689813" y="1548775"/>
            <a:ext cx="3834600" cy="261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150">
                <a:latin typeface="DM Sans"/>
                <a:ea typeface="DM Sans"/>
                <a:cs typeface="DM Sans"/>
                <a:sym typeface="DM Sans"/>
              </a:rPr>
              <a:t>Sugerencias</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0" lvl="0" marL="0" rtl="0" algn="l">
              <a:spcBef>
                <a:spcPts val="0"/>
              </a:spcBef>
              <a:spcAft>
                <a:spcPts val="0"/>
              </a:spcAft>
              <a:buNone/>
            </a:pPr>
            <a:r>
              <a:rPr lang="es" sz="1050">
                <a:solidFill>
                  <a:srgbClr val="999999"/>
                </a:solidFill>
                <a:latin typeface="DM Sans"/>
                <a:ea typeface="DM Sans"/>
                <a:cs typeface="DM Sans"/>
                <a:sym typeface="DM Sans"/>
              </a:rPr>
              <a:t>Algunos criterios a tener en cuenta para seleccionar un proceso a simular por primera vez son: </a:t>
            </a:r>
            <a:endParaRPr sz="1050">
              <a:solidFill>
                <a:srgbClr val="999999"/>
              </a:solidFill>
              <a:latin typeface="DM Sans"/>
              <a:ea typeface="DM Sans"/>
              <a:cs typeface="DM Sans"/>
              <a:sym typeface="DM Sans"/>
            </a:endParaRPr>
          </a:p>
          <a:p>
            <a:pPr indent="-295275" lvl="0" marL="457200" rtl="0" algn="l">
              <a:spcBef>
                <a:spcPts val="800"/>
              </a:spcBef>
              <a:spcAft>
                <a:spcPts val="0"/>
              </a:spcAft>
              <a:buClr>
                <a:srgbClr val="EA90FF"/>
              </a:buClr>
              <a:buSzPts val="1050"/>
              <a:buFont typeface="DM Sans"/>
              <a:buChar char="✓"/>
            </a:pPr>
            <a:r>
              <a:rPr lang="es" sz="1050">
                <a:solidFill>
                  <a:srgbClr val="999999"/>
                </a:solidFill>
                <a:latin typeface="DM Sans"/>
                <a:ea typeface="DM Sans"/>
                <a:cs typeface="DM Sans"/>
                <a:sym typeface="DM Sans"/>
              </a:rPr>
              <a:t>“</a:t>
            </a:r>
            <a:r>
              <a:rPr b="1" lang="es" sz="1050">
                <a:solidFill>
                  <a:srgbClr val="999999"/>
                </a:solidFill>
                <a:latin typeface="DM Sans"/>
                <a:ea typeface="DM Sans"/>
                <a:cs typeface="DM Sans"/>
                <a:sym typeface="DM Sans"/>
              </a:rPr>
              <a:t>ELEGIR UN PROCESO BIEN CONOCIDO</a:t>
            </a:r>
            <a:r>
              <a:rPr lang="es" sz="1050">
                <a:solidFill>
                  <a:srgbClr val="999999"/>
                </a:solidFill>
                <a:latin typeface="DM Sans"/>
                <a:ea typeface="DM Sans"/>
                <a:cs typeface="DM Sans"/>
                <a:sym typeface="DM Sans"/>
              </a:rPr>
              <a:t>”: Si conozco una situación que implique adquirir cierta información y estoy bien familiarizado en “cómo se hace”, es más fácil traducir la solución a un lenguaje de programación.</a:t>
            </a:r>
            <a:endParaRPr sz="1050">
              <a:solidFill>
                <a:srgbClr val="999999"/>
              </a:solidFill>
              <a:latin typeface="DM Sans"/>
              <a:ea typeface="DM Sans"/>
              <a:cs typeface="DM Sans"/>
              <a:sym typeface="DM Sans"/>
            </a:endParaRPr>
          </a:p>
          <a:p>
            <a:pPr indent="-295275" lvl="0" marL="457200" rtl="0" algn="l">
              <a:spcBef>
                <a:spcPts val="0"/>
              </a:spcBef>
              <a:spcAft>
                <a:spcPts val="0"/>
              </a:spcAft>
              <a:buClr>
                <a:srgbClr val="EA90FF"/>
              </a:buClr>
              <a:buSzPts val="1050"/>
              <a:buFont typeface="DM Sans"/>
              <a:buChar char="✓"/>
            </a:pPr>
            <a:r>
              <a:rPr lang="es" sz="1050">
                <a:solidFill>
                  <a:srgbClr val="999999"/>
                </a:solidFill>
                <a:latin typeface="DM Sans"/>
                <a:ea typeface="DM Sans"/>
                <a:cs typeface="DM Sans"/>
                <a:sym typeface="DM Sans"/>
              </a:rPr>
              <a:t>“</a:t>
            </a:r>
            <a:r>
              <a:rPr b="1" lang="es" sz="1050">
                <a:solidFill>
                  <a:srgbClr val="999999"/>
                </a:solidFill>
                <a:latin typeface="DM Sans"/>
                <a:ea typeface="DM Sans"/>
                <a:cs typeface="DM Sans"/>
                <a:sym typeface="DM Sans"/>
              </a:rPr>
              <a:t>ELEGIR UN PROCESO QUE ME RESULTE INTERESANTE</a:t>
            </a:r>
            <a:r>
              <a:rPr lang="es" sz="1050">
                <a:solidFill>
                  <a:srgbClr val="999999"/>
                </a:solidFill>
                <a:latin typeface="DM Sans"/>
                <a:ea typeface="DM Sans"/>
                <a:cs typeface="DM Sans"/>
                <a:sym typeface="DM Sans"/>
              </a:rPr>
              <a:t>”: Si me siento motivado sobre el tema, es más llevadero enfrentar los retos de desarrollo e interpretación. Antes de programar existe la etapa de relevamiento y análisis que me permite identificar cómo solucionar el proceso.</a:t>
            </a:r>
            <a:endParaRPr sz="1050">
              <a:solidFill>
                <a:srgbClr val="999999"/>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84" name="Google Shape;384;p56"/>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85" name="Google Shape;385;p56"/>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1: Conceptos básicos!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86" name="Google Shape;386;p56"/>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87" name="Google Shape;387;p56"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57"/>
          <p:cNvGrpSpPr/>
          <p:nvPr/>
        </p:nvGrpSpPr>
        <p:grpSpPr>
          <a:xfrm>
            <a:off x="473370" y="619431"/>
            <a:ext cx="738905" cy="738905"/>
            <a:chOff x="575612" y="1950748"/>
            <a:chExt cx="431100" cy="431100"/>
          </a:xfrm>
        </p:grpSpPr>
        <p:sp>
          <p:nvSpPr>
            <p:cNvPr id="393" name="Google Shape;393;p5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5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5" name="Google Shape;395;p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96" name="Google Shape;396;p57"/>
          <p:cNvSpPr txBox="1"/>
          <p:nvPr/>
        </p:nvSpPr>
        <p:spPr>
          <a:xfrm>
            <a:off x="473350" y="1626100"/>
            <a:ext cx="7717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397" name="Google Shape;397;p57"/>
          <p:cNvSpPr txBox="1"/>
          <p:nvPr/>
        </p:nvSpPr>
        <p:spPr>
          <a:xfrm>
            <a:off x="473350" y="2099125"/>
            <a:ext cx="7169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a:t>
            </a:r>
            <a:endParaRPr b="1" sz="4000">
              <a:solidFill>
                <a:schemeClr val="dk1"/>
              </a:solidFill>
              <a:latin typeface="DM Sans"/>
              <a:ea typeface="DM Sans"/>
              <a:cs typeface="DM Sans"/>
              <a:sym typeface="DM Sans"/>
            </a:endParaRPr>
          </a:p>
        </p:txBody>
      </p:sp>
      <p:grpSp>
        <p:nvGrpSpPr>
          <p:cNvPr id="403" name="Google Shape;403;p58"/>
          <p:cNvGrpSpPr/>
          <p:nvPr/>
        </p:nvGrpSpPr>
        <p:grpSpPr>
          <a:xfrm>
            <a:off x="457358" y="468285"/>
            <a:ext cx="431074" cy="431074"/>
            <a:chOff x="4202550" y="994173"/>
            <a:chExt cx="738900" cy="738900"/>
          </a:xfrm>
        </p:grpSpPr>
        <p:sp>
          <p:nvSpPr>
            <p:cNvPr id="404" name="Google Shape;404;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5" name="Google Shape;405;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6" name="Google Shape;406;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07" name="Google Shape;407;p58"/>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408" name="Google Shape;408;p58"/>
          <p:cNvSpPr txBox="1"/>
          <p:nvPr/>
        </p:nvSpPr>
        <p:spPr>
          <a:xfrm>
            <a:off x="457350" y="2068875"/>
            <a:ext cx="3834600" cy="97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Scope</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Te lo explico con gatitos</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
        <p:nvSpPr>
          <p:cNvPr id="409" name="Google Shape;409;p58"/>
          <p:cNvSpPr txBox="1"/>
          <p:nvPr/>
        </p:nvSpPr>
        <p:spPr>
          <a:xfrm>
            <a:off x="4546475" y="1981350"/>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Documentación</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Documentación LET</a:t>
            </a:r>
            <a:r>
              <a:rPr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6"/>
              </a:rPr>
              <a:t>Documentación CONST</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15" name="Google Shape;415;p59"/>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Parámetros y resultado de una función.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Variables locales y globales.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Funciones anónimas y flechas.</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62"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nvSpPr>
        <p:spPr>
          <a:xfrm>
            <a:off x="884625" y="468275"/>
            <a:ext cx="325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CONCEPTOS CLASE 4</a:t>
            </a:r>
            <a:endParaRPr>
              <a:latin typeface="DM Sans"/>
              <a:ea typeface="DM Sans"/>
              <a:cs typeface="DM Sans"/>
              <a:sym typeface="DM Sans"/>
            </a:endParaRPr>
          </a:p>
        </p:txBody>
      </p:sp>
      <p:sp>
        <p:nvSpPr>
          <p:cNvPr id="86" name="Google Shape;86;p19"/>
          <p:cNvSpPr/>
          <p:nvPr/>
        </p:nvSpPr>
        <p:spPr>
          <a:xfrm>
            <a:off x="408650" y="959150"/>
            <a:ext cx="8321400" cy="2868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y propiedades básicas</a:t>
            </a:r>
            <a:endParaRPr sz="1200">
              <a:solidFill>
                <a:srgbClr val="FFFFFF"/>
              </a:solidFill>
              <a:latin typeface="DM Sans"/>
              <a:ea typeface="DM Sans"/>
              <a:cs typeface="DM Sans"/>
              <a:sym typeface="DM Sans"/>
            </a:endParaRPr>
          </a:p>
        </p:txBody>
      </p:sp>
      <p:sp>
        <p:nvSpPr>
          <p:cNvPr id="87" name="Google Shape;87;p19"/>
          <p:cNvSpPr/>
          <p:nvPr/>
        </p:nvSpPr>
        <p:spPr>
          <a:xfrm>
            <a:off x="1037843" y="1648017"/>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Definición</a:t>
            </a:r>
            <a:endParaRPr sz="1200">
              <a:solidFill>
                <a:srgbClr val="FFFFFF"/>
              </a:solidFill>
              <a:latin typeface="DM Sans"/>
              <a:ea typeface="DM Sans"/>
              <a:cs typeface="DM Sans"/>
              <a:sym typeface="DM Sans"/>
            </a:endParaRPr>
          </a:p>
        </p:txBody>
      </p:sp>
      <p:cxnSp>
        <p:nvCxnSpPr>
          <p:cNvPr id="88" name="Google Shape;88;p19"/>
          <p:cNvCxnSpPr>
            <a:stCxn id="86" idx="2"/>
            <a:endCxn id="87" idx="0"/>
          </p:cNvCxnSpPr>
          <p:nvPr/>
        </p:nvCxnSpPr>
        <p:spPr>
          <a:xfrm rot="5400000">
            <a:off x="2879750" y="-41650"/>
            <a:ext cx="402000" cy="2977200"/>
          </a:xfrm>
          <a:prstGeom prst="bentConnector3">
            <a:avLst>
              <a:gd fmla="val 50008" name="adj1"/>
            </a:avLst>
          </a:prstGeom>
          <a:noFill/>
          <a:ln cap="flat" cmpd="sng" w="9525">
            <a:solidFill>
              <a:srgbClr val="CCCCCC"/>
            </a:solidFill>
            <a:prstDash val="solid"/>
            <a:round/>
            <a:headEnd len="med" w="med" type="none"/>
            <a:tailEnd len="med" w="med" type="oval"/>
          </a:ln>
        </p:spPr>
      </p:cxnSp>
      <p:sp>
        <p:nvSpPr>
          <p:cNvPr id="89" name="Google Shape;89;p19"/>
          <p:cNvSpPr/>
          <p:nvPr/>
        </p:nvSpPr>
        <p:spPr>
          <a:xfrm>
            <a:off x="4014747" y="1648033"/>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Ventajas</a:t>
            </a:r>
            <a:endParaRPr sz="1200">
              <a:solidFill>
                <a:srgbClr val="FFFFFF"/>
              </a:solidFill>
              <a:latin typeface="DM Sans"/>
              <a:ea typeface="DM Sans"/>
              <a:cs typeface="DM Sans"/>
              <a:sym typeface="DM Sans"/>
            </a:endParaRPr>
          </a:p>
        </p:txBody>
      </p:sp>
      <p:cxnSp>
        <p:nvCxnSpPr>
          <p:cNvPr id="90" name="Google Shape;90;p19"/>
          <p:cNvCxnSpPr>
            <a:stCxn id="86" idx="2"/>
            <a:endCxn id="89" idx="0"/>
          </p:cNvCxnSpPr>
          <p:nvPr/>
        </p:nvCxnSpPr>
        <p:spPr>
          <a:xfrm flipH="1" rot="-5400000">
            <a:off x="4368650" y="1446650"/>
            <a:ext cx="402000" cy="600"/>
          </a:xfrm>
          <a:prstGeom prst="bentConnector3">
            <a:avLst>
              <a:gd fmla="val 50010" name="adj1"/>
            </a:avLst>
          </a:prstGeom>
          <a:noFill/>
          <a:ln cap="flat" cmpd="sng" w="9525">
            <a:solidFill>
              <a:srgbClr val="CCCCCC"/>
            </a:solidFill>
            <a:prstDash val="solid"/>
            <a:round/>
            <a:headEnd len="med" w="med" type="none"/>
            <a:tailEnd len="med" w="med" type="oval"/>
          </a:ln>
        </p:spPr>
      </p:cxnSp>
      <p:sp>
        <p:nvSpPr>
          <p:cNvPr id="91" name="Google Shape;91;p19"/>
          <p:cNvSpPr/>
          <p:nvPr/>
        </p:nvSpPr>
        <p:spPr>
          <a:xfrm>
            <a:off x="6997652" y="1648033"/>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Declaración</a:t>
            </a:r>
            <a:endParaRPr sz="1200">
              <a:solidFill>
                <a:srgbClr val="FFFFFF"/>
              </a:solidFill>
              <a:latin typeface="DM Sans"/>
              <a:ea typeface="DM Sans"/>
              <a:cs typeface="DM Sans"/>
              <a:sym typeface="DM Sans"/>
            </a:endParaRPr>
          </a:p>
        </p:txBody>
      </p:sp>
      <p:cxnSp>
        <p:nvCxnSpPr>
          <p:cNvPr id="92" name="Google Shape;92;p19"/>
          <p:cNvCxnSpPr>
            <a:stCxn id="86" idx="2"/>
            <a:endCxn id="91" idx="0"/>
          </p:cNvCxnSpPr>
          <p:nvPr/>
        </p:nvCxnSpPr>
        <p:spPr>
          <a:xfrm flipH="1" rot="-5400000">
            <a:off x="5859650" y="-44350"/>
            <a:ext cx="402000" cy="2982600"/>
          </a:xfrm>
          <a:prstGeom prst="bentConnector3">
            <a:avLst>
              <a:gd fmla="val 50010" name="adj1"/>
            </a:avLst>
          </a:prstGeom>
          <a:noFill/>
          <a:ln cap="flat" cmpd="sng" w="9525">
            <a:solidFill>
              <a:srgbClr val="CCCCCC"/>
            </a:solidFill>
            <a:prstDash val="solid"/>
            <a:round/>
            <a:headEnd len="med" w="med" type="none"/>
            <a:tailEnd len="med" w="med" type="oval"/>
          </a:ln>
        </p:spPr>
      </p:cxnSp>
      <p:pic>
        <p:nvPicPr>
          <p:cNvPr id="93" name="Google Shape;93;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94" name="Google Shape;94;p19"/>
          <p:cNvSpPr/>
          <p:nvPr/>
        </p:nvSpPr>
        <p:spPr>
          <a:xfrm>
            <a:off x="408650" y="2307700"/>
            <a:ext cx="8321400" cy="2868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complejas y parámetros</a:t>
            </a:r>
            <a:endParaRPr sz="1200">
              <a:solidFill>
                <a:srgbClr val="FFFFFF"/>
              </a:solidFill>
              <a:latin typeface="DM Sans"/>
              <a:ea typeface="DM Sans"/>
              <a:cs typeface="DM Sans"/>
              <a:sym typeface="DM Sans"/>
            </a:endParaRPr>
          </a:p>
        </p:txBody>
      </p:sp>
      <p:cxnSp>
        <p:nvCxnSpPr>
          <p:cNvPr id="95" name="Google Shape;95;p19"/>
          <p:cNvCxnSpPr>
            <a:stCxn id="96" idx="0"/>
            <a:endCxn id="94" idx="2"/>
          </p:cNvCxnSpPr>
          <p:nvPr/>
        </p:nvCxnSpPr>
        <p:spPr>
          <a:xfrm rot="-5400000">
            <a:off x="3288145" y="1715427"/>
            <a:ext cx="402300" cy="2160300"/>
          </a:xfrm>
          <a:prstGeom prst="bentConnector3">
            <a:avLst>
              <a:gd fmla="val 49991" name="adj1"/>
            </a:avLst>
          </a:prstGeom>
          <a:noFill/>
          <a:ln cap="flat" cmpd="sng" w="9525">
            <a:solidFill>
              <a:srgbClr val="CCCCCC"/>
            </a:solidFill>
            <a:prstDash val="solid"/>
            <a:round/>
            <a:headEnd len="med" w="med" type="none"/>
            <a:tailEnd len="med" w="med" type="oval"/>
          </a:ln>
        </p:spPr>
      </p:cxnSp>
      <p:sp>
        <p:nvSpPr>
          <p:cNvPr id="97" name="Google Shape;97;p19"/>
          <p:cNvSpPr/>
          <p:nvPr/>
        </p:nvSpPr>
        <p:spPr>
          <a:xfrm>
            <a:off x="4040260" y="3038523"/>
            <a:ext cx="1057500" cy="384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globales</a:t>
            </a:r>
            <a:endParaRPr sz="1200">
              <a:solidFill>
                <a:srgbClr val="222222"/>
              </a:solidFill>
              <a:latin typeface="DM Sans"/>
              <a:ea typeface="DM Sans"/>
              <a:cs typeface="DM Sans"/>
              <a:sym typeface="DM Sans"/>
            </a:endParaRPr>
          </a:p>
        </p:txBody>
      </p:sp>
      <p:sp>
        <p:nvSpPr>
          <p:cNvPr id="96" name="Google Shape;96;p19"/>
          <p:cNvSpPr/>
          <p:nvPr/>
        </p:nvSpPr>
        <p:spPr>
          <a:xfrm>
            <a:off x="1854895" y="2996727"/>
            <a:ext cx="1108500" cy="4596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Scope</a:t>
            </a:r>
            <a:endParaRPr sz="1200">
              <a:solidFill>
                <a:srgbClr val="FFFFFF"/>
              </a:solidFill>
              <a:latin typeface="DM Sans"/>
              <a:ea typeface="DM Sans"/>
              <a:cs typeface="DM Sans"/>
              <a:sym typeface="DM Sans"/>
            </a:endParaRPr>
          </a:p>
        </p:txBody>
      </p:sp>
      <p:sp>
        <p:nvSpPr>
          <p:cNvPr id="98" name="Google Shape;98;p19"/>
          <p:cNvSpPr/>
          <p:nvPr/>
        </p:nvSpPr>
        <p:spPr>
          <a:xfrm>
            <a:off x="4043260" y="3464631"/>
            <a:ext cx="1057500" cy="384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locales</a:t>
            </a:r>
            <a:endParaRPr sz="1200">
              <a:solidFill>
                <a:srgbClr val="222222"/>
              </a:solidFill>
              <a:latin typeface="DM Sans"/>
              <a:ea typeface="DM Sans"/>
              <a:cs typeface="DM Sans"/>
              <a:sym typeface="DM Sans"/>
            </a:endParaRPr>
          </a:p>
        </p:txBody>
      </p:sp>
      <p:cxnSp>
        <p:nvCxnSpPr>
          <p:cNvPr id="99" name="Google Shape;99;p19"/>
          <p:cNvCxnSpPr>
            <a:stCxn id="96" idx="3"/>
            <a:endCxn id="97" idx="1"/>
          </p:cNvCxnSpPr>
          <p:nvPr/>
        </p:nvCxnSpPr>
        <p:spPr>
          <a:xfrm>
            <a:off x="2963395" y="3226527"/>
            <a:ext cx="1077000" cy="4200"/>
          </a:xfrm>
          <a:prstGeom prst="bentConnector3">
            <a:avLst>
              <a:gd fmla="val 49994" name="adj1"/>
            </a:avLst>
          </a:prstGeom>
          <a:noFill/>
          <a:ln cap="flat" cmpd="sng" w="9525">
            <a:solidFill>
              <a:srgbClr val="CCCCCC"/>
            </a:solidFill>
            <a:prstDash val="solid"/>
            <a:round/>
            <a:headEnd len="med" w="med" type="none"/>
            <a:tailEnd len="med" w="med" type="oval"/>
          </a:ln>
        </p:spPr>
      </p:cxnSp>
      <p:cxnSp>
        <p:nvCxnSpPr>
          <p:cNvPr id="100" name="Google Shape;100;p19"/>
          <p:cNvCxnSpPr>
            <a:stCxn id="96" idx="3"/>
            <a:endCxn id="98" idx="1"/>
          </p:cNvCxnSpPr>
          <p:nvPr/>
        </p:nvCxnSpPr>
        <p:spPr>
          <a:xfrm>
            <a:off x="2963395" y="3226527"/>
            <a:ext cx="1080000" cy="430200"/>
          </a:xfrm>
          <a:prstGeom prst="bentConnector3">
            <a:avLst>
              <a:gd fmla="val 49994" name="adj1"/>
            </a:avLst>
          </a:prstGeom>
          <a:noFill/>
          <a:ln cap="flat" cmpd="sng" w="9525">
            <a:solidFill>
              <a:srgbClr val="CCCCCC"/>
            </a:solidFill>
            <a:prstDash val="solid"/>
            <a:round/>
            <a:headEnd len="med" w="med" type="none"/>
            <a:tailEnd len="med" w="med" type="oval"/>
          </a:ln>
        </p:spPr>
      </p:cxnSp>
      <p:sp>
        <p:nvSpPr>
          <p:cNvPr id="101" name="Google Shape;101;p19"/>
          <p:cNvSpPr/>
          <p:nvPr/>
        </p:nvSpPr>
        <p:spPr>
          <a:xfrm>
            <a:off x="411300" y="4116100"/>
            <a:ext cx="3733200" cy="253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anónimas</a:t>
            </a:r>
            <a:endParaRPr sz="1200">
              <a:solidFill>
                <a:srgbClr val="FFFFFF"/>
              </a:solidFill>
              <a:latin typeface="DM Sans"/>
              <a:ea typeface="DM Sans"/>
              <a:cs typeface="DM Sans"/>
              <a:sym typeface="DM Sans"/>
            </a:endParaRPr>
          </a:p>
        </p:txBody>
      </p:sp>
      <p:sp>
        <p:nvSpPr>
          <p:cNvPr id="102" name="Google Shape;102;p19"/>
          <p:cNvSpPr/>
          <p:nvPr/>
        </p:nvSpPr>
        <p:spPr>
          <a:xfrm>
            <a:off x="4999487" y="4116100"/>
            <a:ext cx="3733200" cy="253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flecha</a:t>
            </a:r>
            <a:endParaRPr sz="1200">
              <a:solidFill>
                <a:srgbClr val="FFFFFF"/>
              </a:solidFill>
              <a:latin typeface="DM Sans"/>
              <a:ea typeface="DM Sans"/>
              <a:cs typeface="DM Sans"/>
              <a:sym typeface="DM Sans"/>
            </a:endParaRPr>
          </a:p>
        </p:txBody>
      </p:sp>
      <p:cxnSp>
        <p:nvCxnSpPr>
          <p:cNvPr id="103" name="Google Shape;103;p19"/>
          <p:cNvCxnSpPr>
            <a:stCxn id="102" idx="1"/>
            <a:endCxn id="101" idx="3"/>
          </p:cNvCxnSpPr>
          <p:nvPr/>
        </p:nvCxnSpPr>
        <p:spPr>
          <a:xfrm flipH="1">
            <a:off x="4144487" y="4242700"/>
            <a:ext cx="855000" cy="600"/>
          </a:xfrm>
          <a:prstGeom prst="bentConnector3">
            <a:avLst>
              <a:gd fmla="val 49999"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1461300" y="9335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Empezamos…</a:t>
            </a:r>
            <a:endParaRPr b="1" sz="3500">
              <a:solidFill>
                <a:schemeClr val="lt1"/>
              </a:solidFill>
              <a:latin typeface="DM Sans"/>
              <a:ea typeface="DM Sans"/>
              <a:cs typeface="DM Sans"/>
              <a:sym typeface="DM Sans"/>
            </a:endParaRPr>
          </a:p>
        </p:txBody>
      </p:sp>
      <p:pic>
        <p:nvPicPr>
          <p:cNvPr id="109" name="Google Shape;109;p20"/>
          <p:cNvPicPr preferRelativeResize="0"/>
          <p:nvPr/>
        </p:nvPicPr>
        <p:blipFill>
          <a:blip r:embed="rId3">
            <a:alphaModFix/>
          </a:blip>
          <a:stretch>
            <a:fillRect/>
          </a:stretch>
        </p:blipFill>
        <p:spPr>
          <a:xfrm>
            <a:off x="3047900" y="1652050"/>
            <a:ext cx="3048200" cy="304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Funciones y propiedades básicas</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sp>
        <p:nvSpPr>
          <p:cNvPr id="120" name="Google Shape;120;p22"/>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Cuando se desarrolla una aplicación o sitio web, es muy habitual utilizar una y otra vez las mismas instrucciones.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programación, </a:t>
            </a:r>
            <a:r>
              <a:rPr b="1" lang="es" sz="1350">
                <a:highlight>
                  <a:srgbClr val="EAFF6A"/>
                </a:highlight>
                <a:latin typeface="DM Sans"/>
                <a:ea typeface="DM Sans"/>
                <a:cs typeface="DM Sans"/>
                <a:sym typeface="DM Sans"/>
              </a:rPr>
              <a:t>una función es un conjunto de instrucciones que se agrupan para realizar una tarea concreta</a:t>
            </a:r>
            <a:r>
              <a:rPr lang="es" sz="1350">
                <a:latin typeface="DM Sans"/>
                <a:ea typeface="DM Sans"/>
                <a:cs typeface="DM Sans"/>
                <a:sym typeface="DM Sans"/>
              </a:rPr>
              <a:t>, que luego se puede reutilizar a lo largo de diferentes instancias del código.</a:t>
            </a:r>
            <a:endParaRPr sz="1350">
              <a:latin typeface="DM Sans"/>
              <a:ea typeface="DM Sans"/>
              <a:cs typeface="DM Sans"/>
              <a:sym typeface="DM Sans"/>
            </a:endParaRPr>
          </a:p>
        </p:txBody>
      </p:sp>
      <p:sp>
        <p:nvSpPr>
          <p:cNvPr id="121" name="Google Shape;121;p22"/>
          <p:cNvSpPr txBox="1"/>
          <p:nvPr/>
        </p:nvSpPr>
        <p:spPr>
          <a:xfrm>
            <a:off x="6427740" y="2264828"/>
            <a:ext cx="1494230" cy="60017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22" name="Google Shape;122;p22"/>
          <p:cNvPicPr preferRelativeResize="0"/>
          <p:nvPr/>
        </p:nvPicPr>
        <p:blipFill>
          <a:blip r:embed="rId3">
            <a:alphaModFix/>
          </a:blip>
          <a:stretch>
            <a:fillRect/>
          </a:stretch>
        </p:blipFill>
        <p:spPr>
          <a:xfrm>
            <a:off x="5712875" y="813488"/>
            <a:ext cx="2923976" cy="3428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473350" y="619525"/>
            <a:ext cx="8141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¿Y qué ventajas me dan las funciones?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28" name="Google Shape;128;p23"/>
          <p:cNvSpPr txBox="1"/>
          <p:nvPr/>
        </p:nvSpPr>
        <p:spPr>
          <a:xfrm>
            <a:off x="473350" y="2241900"/>
            <a:ext cx="3834600" cy="17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Evita instrucciones duplicadas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Principio DRY</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Soluciona un problema complejo usando tareas sencillas (</a:t>
            </a:r>
            <a:r>
              <a:rPr lang="es" sz="1350" u="sng">
                <a:solidFill>
                  <a:schemeClr val="accent5"/>
                </a:solidFill>
                <a:latin typeface="DM Sans"/>
                <a:ea typeface="DM Sans"/>
                <a:cs typeface="DM Sans"/>
                <a:sym typeface="DM Sans"/>
                <a:hlinkClick r:id="rId4">
                  <a:extLst>
                    <a:ext uri="{A12FA001-AC4F-418D-AE19-62706E023703}">
                      <ahyp:hlinkClr val="tx"/>
                    </a:ext>
                  </a:extLst>
                </a:hlinkClick>
              </a:rPr>
              <a:t>Principio KISS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Focaliza tareas prioritarias para el programa (</a:t>
            </a:r>
            <a:r>
              <a:rPr lang="es" sz="1350" u="sng">
                <a:solidFill>
                  <a:schemeClr val="accent5"/>
                </a:solidFill>
                <a:latin typeface="DM Sans"/>
                <a:ea typeface="DM Sans"/>
                <a:cs typeface="DM Sans"/>
                <a:sym typeface="DM Sans"/>
                <a:hlinkClick r:id="rId5">
                  <a:extLst>
                    <a:ext uri="{A12FA001-AC4F-418D-AE19-62706E023703}">
                      <ahyp:hlinkClr val="tx"/>
                    </a:ext>
                  </a:extLst>
                </a:hlinkClick>
              </a:rPr>
              <a:t>Principio YAGNI</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29" name="Google Shape;129;p23"/>
          <p:cNvSpPr txBox="1"/>
          <p:nvPr/>
        </p:nvSpPr>
        <p:spPr>
          <a:xfrm>
            <a:off x="4529725" y="2554825"/>
            <a:ext cx="3834600" cy="1534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Aporta ordenamiento y entendimiento al código.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Aporta facilidad y rapidez para hacer modificaciones.</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30" name="Google Shape;130;p23"/>
          <p:cNvSpPr txBox="1"/>
          <p:nvPr/>
        </p:nvSpPr>
        <p:spPr>
          <a:xfrm>
            <a:off x="473350" y="2045075"/>
            <a:ext cx="8141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Las principales ventajas del uso de funciones son:</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